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58" r:id="rId2"/>
  </p:sldMasterIdLst>
  <p:sldIdLst>
    <p:sldId id="257" r:id="rId3"/>
    <p:sldId id="376" r:id="rId4"/>
    <p:sldId id="377" r:id="rId5"/>
    <p:sldId id="378" r:id="rId6"/>
    <p:sldId id="379" r:id="rId7"/>
    <p:sldId id="380" r:id="rId8"/>
    <p:sldId id="382" r:id="rId9"/>
    <p:sldId id="381" r:id="rId10"/>
    <p:sldId id="283" r:id="rId11"/>
    <p:sldId id="386" r:id="rId12"/>
    <p:sldId id="387" r:id="rId13"/>
    <p:sldId id="384" r:id="rId14"/>
    <p:sldId id="360" r:id="rId15"/>
    <p:sldId id="361" r:id="rId16"/>
    <p:sldId id="364" r:id="rId17"/>
    <p:sldId id="375" r:id="rId18"/>
    <p:sldId id="388" r:id="rId19"/>
    <p:sldId id="389" r:id="rId20"/>
    <p:sldId id="385" r:id="rId21"/>
    <p:sldId id="383" r:id="rId22"/>
    <p:sldId id="261" r:id="rId23"/>
  </p:sldIdLst>
  <p:sldSz cx="12192000" cy="6858000"/>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A0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33" autoAdjust="0"/>
    <p:restoredTop sz="94660"/>
  </p:normalViewPr>
  <p:slideViewPr>
    <p:cSldViewPr snapToGrid="0">
      <p:cViewPr varScale="1">
        <p:scale>
          <a:sx n="110" d="100"/>
          <a:sy n="110" d="100"/>
        </p:scale>
        <p:origin x="1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500" cap="all" baseline="0"/>
            </a:lvl1pPr>
          </a:lstStyle>
          <a:p>
            <a:r>
              <a:rPr lang="en-US"/>
              <a:t>Click to edit Master title style</a:t>
            </a:r>
            <a:endParaRPr lang="et-EE"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dirty="0"/>
          </a:p>
        </p:txBody>
      </p:sp>
    </p:spTree>
    <p:extLst>
      <p:ext uri="{BB962C8B-B14F-4D97-AF65-F5344CB8AC3E}">
        <p14:creationId xmlns:p14="http://schemas.microsoft.com/office/powerpoint/2010/main" val="393775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itlislaid Nove">
    <p:spTree>
      <p:nvGrpSpPr>
        <p:cNvPr id="1" name=""/>
        <p:cNvGrpSpPr/>
        <p:nvPr/>
      </p:nvGrpSpPr>
      <p:grpSpPr>
        <a:xfrm>
          <a:off x="0" y="0"/>
          <a:ext cx="0" cy="0"/>
          <a:chOff x="0" y="0"/>
          <a:chExt cx="0" cy="0"/>
        </a:xfrm>
      </p:grpSpPr>
      <p:sp>
        <p:nvSpPr>
          <p:cNvPr id="2" name="Title 1"/>
          <p:cNvSpPr>
            <a:spLocks noGrp="1"/>
          </p:cNvSpPr>
          <p:nvPr>
            <p:ph type="title"/>
          </p:nvPr>
        </p:nvSpPr>
        <p:spPr>
          <a:xfrm>
            <a:off x="831850" y="2367498"/>
            <a:ext cx="10515600" cy="1589507"/>
          </a:xfrm>
          <a:prstGeom prst="rect">
            <a:avLst/>
          </a:prstGeom>
        </p:spPr>
        <p:txBody>
          <a:bodyPr anchor="b">
            <a:normAutofit/>
          </a:bodyPr>
          <a:lstStyle>
            <a:lvl1pPr algn="ctr">
              <a:defRPr sz="4500" cap="all" baseline="0"/>
            </a:lvl1pPr>
          </a:lstStyle>
          <a:p>
            <a:r>
              <a:rPr lang="en-US" dirty="0"/>
              <a:t>Click to edit Master title style</a:t>
            </a:r>
            <a:endParaRPr lang="et-EE" dirty="0"/>
          </a:p>
        </p:txBody>
      </p:sp>
      <p:sp>
        <p:nvSpPr>
          <p:cNvPr id="3" name="Text Placeholder 2"/>
          <p:cNvSpPr>
            <a:spLocks noGrp="1"/>
          </p:cNvSpPr>
          <p:nvPr>
            <p:ph type="body" idx="1"/>
          </p:nvPr>
        </p:nvSpPr>
        <p:spPr>
          <a:xfrm>
            <a:off x="831850" y="4296871"/>
            <a:ext cx="10515600" cy="1173345"/>
          </a:xfrm>
          <a:prstGeom prst="rect">
            <a:avLst/>
          </a:prstGeom>
        </p:spPr>
        <p:txBody>
          <a:bodyPr/>
          <a:lstStyle>
            <a:lvl1pPr marL="0" indent="0" algn="ctr">
              <a:buNone/>
              <a:defRPr sz="2400">
                <a:solidFill>
                  <a:schemeClr val="tx1">
                    <a:tint val="7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298122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dirty="0"/>
          </a:p>
        </p:txBody>
      </p:sp>
      <p:sp>
        <p:nvSpPr>
          <p:cNvPr id="3" name="Content Placeholder 2"/>
          <p:cNvSpPr>
            <a:spLocks noGrp="1"/>
          </p:cNvSpPr>
          <p:nvPr>
            <p:ph idx="1"/>
          </p:nvPr>
        </p:nvSpPr>
        <p:spPr>
          <a:xfrm>
            <a:off x="838200" y="1825625"/>
            <a:ext cx="10515600" cy="4089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Tree>
    <p:extLst>
      <p:ext uri="{BB962C8B-B14F-4D97-AF65-F5344CB8AC3E}">
        <p14:creationId xmlns:p14="http://schemas.microsoft.com/office/powerpoint/2010/main" val="22456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dirty="0"/>
          </a:p>
        </p:txBody>
      </p:sp>
      <p:sp>
        <p:nvSpPr>
          <p:cNvPr id="3" name="Content Placeholder 2"/>
          <p:cNvSpPr>
            <a:spLocks noGrp="1"/>
          </p:cNvSpPr>
          <p:nvPr>
            <p:ph sz="half" idx="1"/>
          </p:nvPr>
        </p:nvSpPr>
        <p:spPr>
          <a:xfrm>
            <a:off x="838200" y="1825625"/>
            <a:ext cx="5181600" cy="4089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6172200" y="1825625"/>
            <a:ext cx="5181600" cy="4089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Tree>
    <p:extLst>
      <p:ext uri="{BB962C8B-B14F-4D97-AF65-F5344CB8AC3E}">
        <p14:creationId xmlns:p14="http://schemas.microsoft.com/office/powerpoint/2010/main" val="201126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t-EE"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26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26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Tree>
    <p:extLst>
      <p:ext uri="{BB962C8B-B14F-4D97-AF65-F5344CB8AC3E}">
        <p14:creationId xmlns:p14="http://schemas.microsoft.com/office/powerpoint/2010/main" val="1829825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dirty="0"/>
          </a:p>
        </p:txBody>
      </p:sp>
    </p:spTree>
    <p:extLst>
      <p:ext uri="{BB962C8B-B14F-4D97-AF65-F5344CB8AC3E}">
        <p14:creationId xmlns:p14="http://schemas.microsoft.com/office/powerpoint/2010/main" val="2239019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6486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800"/>
            </a:lvl1pPr>
          </a:lstStyle>
          <a:p>
            <a:r>
              <a:rPr lang="en-US"/>
              <a:t>Click to edit Master title style</a:t>
            </a:r>
            <a:endParaRPr lang="et-EE"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3097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800"/>
            </a:lvl1pPr>
          </a:lstStyle>
          <a:p>
            <a:r>
              <a:rPr lang="en-US"/>
              <a:t>Click to edit Master title style</a:t>
            </a:r>
            <a:endParaRPr lang="et-EE"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t-EE"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38051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itäh">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t-EE"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04460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a:t>Muutke pealkirja laadi</a:t>
            </a:r>
            <a:endParaRPr lang="et-EE" dirty="0"/>
          </a:p>
        </p:txBody>
      </p:sp>
      <p:sp>
        <p:nvSpPr>
          <p:cNvPr id="3" name="Text Placeholder 2"/>
          <p:cNvSpPr>
            <a:spLocks noGrp="1"/>
          </p:cNvSpPr>
          <p:nvPr>
            <p:ph type="body" idx="1"/>
          </p:nvPr>
        </p:nvSpPr>
        <p:spPr>
          <a:xfrm>
            <a:off x="838200" y="1825625"/>
            <a:ext cx="10515600" cy="4178665"/>
          </a:xfrm>
          <a:prstGeom prst="rect">
            <a:avLst/>
          </a:prstGeom>
        </p:spPr>
        <p:txBody>
          <a:bodyPr vert="horz" lIns="91440" tIns="45720" rIns="91440" bIns="45720" rtlCol="0">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t-EE" dirty="0"/>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38200" y="6207392"/>
            <a:ext cx="1273821" cy="536640"/>
          </a:xfrm>
          <a:prstGeom prst="rect">
            <a:avLst/>
          </a:prstGeom>
        </p:spPr>
      </p:pic>
      <p:sp>
        <p:nvSpPr>
          <p:cNvPr id="17" name="Rectangle 16"/>
          <p:cNvSpPr/>
          <p:nvPr userDrawn="1"/>
        </p:nvSpPr>
        <p:spPr>
          <a:xfrm>
            <a:off x="838200" y="6050647"/>
            <a:ext cx="10515600" cy="45719"/>
          </a:xfrm>
          <a:prstGeom prst="rect">
            <a:avLst/>
          </a:prstGeom>
          <a:solidFill>
            <a:srgbClr val="23A0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pic>
        <p:nvPicPr>
          <p:cNvPr id="18" name="Picture 1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7349007" y="6096366"/>
            <a:ext cx="4145639" cy="493819"/>
          </a:xfrm>
          <a:prstGeom prst="rect">
            <a:avLst/>
          </a:prstGeom>
        </p:spPr>
      </p:pic>
    </p:spTree>
    <p:extLst>
      <p:ext uri="{BB962C8B-B14F-4D97-AF65-F5344CB8AC3E}">
        <p14:creationId xmlns:p14="http://schemas.microsoft.com/office/powerpoint/2010/main" val="401694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62" r:id="rId9"/>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3A049"/>
        </a:buClr>
        <a:buFont typeface="Wingdings" panose="05000000000000000000" pitchFamily="2" charset="2"/>
        <a:buChar char="§"/>
        <a:defRPr sz="24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rgbClr val="23A049"/>
        </a:buClr>
        <a:buFont typeface="Wingdings" panose="05000000000000000000"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3A049"/>
        </a:buClr>
        <a:buFont typeface="Wingdings" panose="05000000000000000000"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3A049"/>
        </a:buClr>
        <a:buFont typeface="Wingdings" panose="05000000000000000000"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3A049"/>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71406" y="771128"/>
            <a:ext cx="3249189" cy="1368832"/>
          </a:xfrm>
          <a:prstGeom prst="rect">
            <a:avLst/>
          </a:prstGeom>
        </p:spPr>
      </p:pic>
    </p:spTree>
    <p:extLst>
      <p:ext uri="{BB962C8B-B14F-4D97-AF65-F5344CB8AC3E}">
        <p14:creationId xmlns:p14="http://schemas.microsoft.com/office/powerpoint/2010/main" val="102946979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3A049"/>
        </a:buClr>
        <a:buFont typeface="Wingdings" panose="05000000000000000000" pitchFamily="2" charset="2"/>
        <a:buChar char="§"/>
        <a:defRPr sz="24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rgbClr val="23A049"/>
        </a:buClr>
        <a:buFont typeface="Wingdings" panose="05000000000000000000"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3A049"/>
        </a:buClr>
        <a:buFont typeface="Wingdings" panose="05000000000000000000"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3A049"/>
        </a:buClr>
        <a:buFont typeface="Wingdings" panose="05000000000000000000"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3A049"/>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ove.ee/"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936" y="3064184"/>
            <a:ext cx="10515600" cy="1589507"/>
          </a:xfrm>
        </p:spPr>
        <p:txBody>
          <a:bodyPr>
            <a:normAutofit/>
          </a:bodyPr>
          <a:lstStyle/>
          <a:p>
            <a:r>
              <a:rPr lang="et-EE" sz="3600" dirty="0"/>
              <a:t>Kutse andmise otsus</a:t>
            </a:r>
            <a:br>
              <a:rPr lang="et-EE" sz="3600" dirty="0"/>
            </a:br>
            <a:r>
              <a:rPr lang="et-EE" sz="3600" dirty="0"/>
              <a:t>Vaidemenetlus </a:t>
            </a:r>
            <a:br>
              <a:rPr lang="et-EE" sz="3600" dirty="0"/>
            </a:br>
            <a:endParaRPr lang="et-EE" sz="3600" dirty="0"/>
          </a:p>
        </p:txBody>
      </p:sp>
      <p:sp>
        <p:nvSpPr>
          <p:cNvPr id="3" name="Text Placeholder 2"/>
          <p:cNvSpPr>
            <a:spLocks noGrp="1"/>
          </p:cNvSpPr>
          <p:nvPr>
            <p:ph type="body" idx="1"/>
          </p:nvPr>
        </p:nvSpPr>
        <p:spPr>
          <a:xfrm>
            <a:off x="753473" y="4793259"/>
            <a:ext cx="10515600" cy="1173345"/>
          </a:xfrm>
        </p:spPr>
        <p:txBody>
          <a:bodyPr/>
          <a:lstStyle/>
          <a:p>
            <a:r>
              <a:rPr lang="et-EE" sz="2000" noProof="1"/>
              <a:t>Veikko Puolakainen</a:t>
            </a:r>
          </a:p>
          <a:p>
            <a:r>
              <a:rPr lang="et-EE" sz="2000" noProof="1"/>
              <a:t>SA Kutsekoda 06.02.2025</a:t>
            </a:r>
            <a:endParaRPr lang="et-EE" sz="2000" dirty="0"/>
          </a:p>
        </p:txBody>
      </p:sp>
    </p:spTree>
    <p:extLst>
      <p:ext uri="{BB962C8B-B14F-4D97-AF65-F5344CB8AC3E}">
        <p14:creationId xmlns:p14="http://schemas.microsoft.com/office/powerpoint/2010/main" val="826581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AAD78-BEEC-53D7-5F39-E446CC385743}"/>
              </a:ext>
            </a:extLst>
          </p:cNvPr>
          <p:cNvSpPr>
            <a:spLocks noGrp="1"/>
          </p:cNvSpPr>
          <p:nvPr>
            <p:ph type="title"/>
          </p:nvPr>
        </p:nvSpPr>
        <p:spPr/>
        <p:txBody>
          <a:bodyPr/>
          <a:lstStyle/>
          <a:p>
            <a:pPr algn="ctr"/>
            <a:r>
              <a:rPr lang="et-EE" dirty="0"/>
              <a:t>Vaidemenetlus</a:t>
            </a:r>
          </a:p>
        </p:txBody>
      </p:sp>
      <p:sp>
        <p:nvSpPr>
          <p:cNvPr id="3" name="Content Placeholder 2">
            <a:extLst>
              <a:ext uri="{FF2B5EF4-FFF2-40B4-BE49-F238E27FC236}">
                <a16:creationId xmlns:a16="http://schemas.microsoft.com/office/drawing/2014/main" id="{34072533-F0C8-A661-D763-ABE9816CEC74}"/>
              </a:ext>
            </a:extLst>
          </p:cNvPr>
          <p:cNvSpPr>
            <a:spLocks noGrp="1"/>
          </p:cNvSpPr>
          <p:nvPr>
            <p:ph idx="1"/>
          </p:nvPr>
        </p:nvSpPr>
        <p:spPr/>
        <p:txBody>
          <a:bodyPr/>
          <a:lstStyle/>
          <a:p>
            <a:pPr marL="0" indent="0">
              <a:buNone/>
            </a:pPr>
            <a:r>
              <a:rPr lang="et-EE" b="1" dirty="0"/>
              <a:t>Vaidemenetluse funktsioonid</a:t>
            </a:r>
          </a:p>
          <a:p>
            <a:r>
              <a:rPr lang="et-EE" dirty="0"/>
              <a:t>Õiguskaitsefunktsioon (õiguspärasuse ja otstarbekuse kontroll, parem kättesaadavus, lihtsus, odavus (lõivuvaba), kiirus, diskreetsem)</a:t>
            </a:r>
          </a:p>
          <a:p>
            <a:r>
              <a:rPr lang="et-EE" dirty="0"/>
              <a:t>Halduse enesekontrolli funktsioon (täiendav kontroll isiku kaasabil ning võimalus kõrvaldada eksimuse põhjused)</a:t>
            </a:r>
          </a:p>
          <a:p>
            <a:r>
              <a:rPr lang="et-EE" dirty="0"/>
              <a:t>Halduskohtute koormuse vähendamise funktsioon (kohtute poolt lahendatavate asjade arvu vähenemine ja kohtu töö kvaliteedi paranemine</a:t>
            </a:r>
          </a:p>
          <a:p>
            <a:endParaRPr lang="et-EE" dirty="0"/>
          </a:p>
        </p:txBody>
      </p:sp>
    </p:spTree>
    <p:extLst>
      <p:ext uri="{BB962C8B-B14F-4D97-AF65-F5344CB8AC3E}">
        <p14:creationId xmlns:p14="http://schemas.microsoft.com/office/powerpoint/2010/main" val="291370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5B391-054D-2AD5-8580-A1CB1896ADFB}"/>
              </a:ext>
            </a:extLst>
          </p:cNvPr>
          <p:cNvSpPr>
            <a:spLocks noGrp="1"/>
          </p:cNvSpPr>
          <p:nvPr>
            <p:ph type="title"/>
          </p:nvPr>
        </p:nvSpPr>
        <p:spPr/>
        <p:txBody>
          <a:bodyPr/>
          <a:lstStyle/>
          <a:p>
            <a:pPr algn="ctr"/>
            <a:r>
              <a:rPr lang="et-EE" dirty="0"/>
              <a:t>Vaidemenetlus </a:t>
            </a:r>
            <a:br>
              <a:rPr lang="et-EE" dirty="0"/>
            </a:br>
            <a:r>
              <a:rPr lang="et-EE" dirty="0"/>
              <a:t>Üldsätted</a:t>
            </a:r>
          </a:p>
        </p:txBody>
      </p:sp>
      <p:sp>
        <p:nvSpPr>
          <p:cNvPr id="3" name="Content Placeholder 2">
            <a:extLst>
              <a:ext uri="{FF2B5EF4-FFF2-40B4-BE49-F238E27FC236}">
                <a16:creationId xmlns:a16="http://schemas.microsoft.com/office/drawing/2014/main" id="{9F2E5CDB-05BF-6A0E-DEC0-504DC597CEEC}"/>
              </a:ext>
            </a:extLst>
          </p:cNvPr>
          <p:cNvSpPr>
            <a:spLocks noGrp="1"/>
          </p:cNvSpPr>
          <p:nvPr>
            <p:ph idx="1"/>
          </p:nvPr>
        </p:nvSpPr>
        <p:spPr/>
        <p:txBody>
          <a:bodyPr/>
          <a:lstStyle/>
          <a:p>
            <a:r>
              <a:rPr lang="et-EE" dirty="0"/>
              <a:t>Vaidemenetluse algatamise (vaide esitamise) õigus on isikul, kes leiab, et haldusaktiga on rikutud tema subjektiivseid õigusi (HMS § 71 lg 1)</a:t>
            </a:r>
          </a:p>
          <a:p>
            <a:pPr marL="0" indent="0">
              <a:buNone/>
            </a:pPr>
            <a:r>
              <a:rPr lang="et-EE" dirty="0"/>
              <a:t>NB! Üksnes ja ainult sellel isikul, keda haldusakt puudutab</a:t>
            </a:r>
          </a:p>
          <a:p>
            <a:r>
              <a:rPr lang="et-EE" dirty="0"/>
              <a:t>Nn „populaarvaie“ mõne teise või teiste isikute huvides ei ole võimalik</a:t>
            </a:r>
          </a:p>
          <a:p>
            <a:r>
              <a:rPr lang="et-EE" dirty="0"/>
              <a:t>Vaidemenetluse ese (HMS § 72) „tühistamisvaie“, s.t isik saab nõuda haldusakti või selle osa kehtetuks tunnistamist</a:t>
            </a:r>
          </a:p>
          <a:p>
            <a:r>
              <a:rPr lang="et-EE" dirty="0"/>
              <a:t>Võimalik ka „kohustamisvaie“ – kutse andmise puhul ei ole aktuaalne</a:t>
            </a:r>
          </a:p>
          <a:p>
            <a:r>
              <a:rPr lang="et-EE" dirty="0"/>
              <a:t>Vaie esitatakse alati lähteorgani kaudu (HMS § 73 lg 1).</a:t>
            </a:r>
          </a:p>
          <a:p>
            <a:r>
              <a:rPr lang="et-EE" dirty="0"/>
              <a:t>Lähteorgan kontrollib vaide lubatavust (HMS § 72, § 76, § 79)</a:t>
            </a:r>
          </a:p>
        </p:txBody>
      </p:sp>
    </p:spTree>
    <p:extLst>
      <p:ext uri="{BB962C8B-B14F-4D97-AF65-F5344CB8AC3E}">
        <p14:creationId xmlns:p14="http://schemas.microsoft.com/office/powerpoint/2010/main" val="2311706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A5136-32AF-BAD2-ED91-C8AA6AC7FF87}"/>
              </a:ext>
            </a:extLst>
          </p:cNvPr>
          <p:cNvSpPr>
            <a:spLocks noGrp="1"/>
          </p:cNvSpPr>
          <p:nvPr>
            <p:ph type="title"/>
          </p:nvPr>
        </p:nvSpPr>
        <p:spPr/>
        <p:txBody>
          <a:bodyPr/>
          <a:lstStyle/>
          <a:p>
            <a:pPr algn="ctr"/>
            <a:r>
              <a:rPr lang="et-EE" dirty="0"/>
              <a:t>Vaidemenetluse algus</a:t>
            </a:r>
          </a:p>
        </p:txBody>
      </p:sp>
      <p:sp>
        <p:nvSpPr>
          <p:cNvPr id="3" name="Content Placeholder 2">
            <a:extLst>
              <a:ext uri="{FF2B5EF4-FFF2-40B4-BE49-F238E27FC236}">
                <a16:creationId xmlns:a16="http://schemas.microsoft.com/office/drawing/2014/main" id="{5555F40A-143B-65BF-BC87-6C508CAF966B}"/>
              </a:ext>
            </a:extLst>
          </p:cNvPr>
          <p:cNvSpPr>
            <a:spLocks noGrp="1"/>
          </p:cNvSpPr>
          <p:nvPr>
            <p:ph idx="1"/>
          </p:nvPr>
        </p:nvSpPr>
        <p:spPr/>
        <p:txBody>
          <a:bodyPr>
            <a:normAutofit/>
          </a:bodyPr>
          <a:lstStyle/>
          <a:p>
            <a:r>
              <a:rPr lang="et-EE" dirty="0"/>
              <a:t>Vaidemenetlus algab vaide esitamisega haldusorganile (HMS § 74)</a:t>
            </a:r>
          </a:p>
          <a:p>
            <a:r>
              <a:rPr lang="et-EE" dirty="0"/>
              <a:t>Vaide esitamise tähtaeg reeglina 30 päeva, arvates päevast, mil isik haldusaktist teada sai või oleks pidanud teada saama (HMS § 75)</a:t>
            </a:r>
          </a:p>
          <a:p>
            <a:r>
              <a:rPr lang="et-EE" dirty="0"/>
              <a:t>Vaide esitamise tähtaega on võimalik ennistada HMS § 34 sätestatud tingimustel (HMS § 77). Reeglina saab tähtaega ennistada mõjuval põhjusel (nt haigus, äraolek vm)</a:t>
            </a:r>
          </a:p>
          <a:p>
            <a:r>
              <a:rPr lang="et-EE" dirty="0"/>
              <a:t>Kui on möödunud rohkem kui aasta, siis tähtaega ennistada ei saa</a:t>
            </a:r>
          </a:p>
          <a:p>
            <a:pPr marL="0" indent="0">
              <a:buNone/>
            </a:pPr>
            <a:r>
              <a:rPr lang="et-EE" sz="2800" dirty="0"/>
              <a:t> </a:t>
            </a:r>
          </a:p>
        </p:txBody>
      </p:sp>
    </p:spTree>
    <p:extLst>
      <p:ext uri="{BB962C8B-B14F-4D97-AF65-F5344CB8AC3E}">
        <p14:creationId xmlns:p14="http://schemas.microsoft.com/office/powerpoint/2010/main" val="2463707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A395-42EC-4832-85BF-A2E3C70838F8}"/>
              </a:ext>
            </a:extLst>
          </p:cNvPr>
          <p:cNvSpPr>
            <a:spLocks noGrp="1"/>
          </p:cNvSpPr>
          <p:nvPr>
            <p:ph type="title"/>
          </p:nvPr>
        </p:nvSpPr>
        <p:spPr/>
        <p:txBody>
          <a:bodyPr>
            <a:normAutofit/>
          </a:bodyPr>
          <a:lstStyle/>
          <a:p>
            <a:pPr algn="ctr"/>
            <a:r>
              <a:rPr lang="et-EE" dirty="0"/>
              <a:t>Vaide sisulised ja vormilised nõuded</a:t>
            </a:r>
          </a:p>
        </p:txBody>
      </p:sp>
      <p:sp>
        <p:nvSpPr>
          <p:cNvPr id="3" name="Content Placeholder 2">
            <a:extLst>
              <a:ext uri="{FF2B5EF4-FFF2-40B4-BE49-F238E27FC236}">
                <a16:creationId xmlns:a16="http://schemas.microsoft.com/office/drawing/2014/main" id="{0E7A7A47-EA99-44EE-8B08-B22F09E86B2D}"/>
              </a:ext>
            </a:extLst>
          </p:cNvPr>
          <p:cNvSpPr>
            <a:spLocks noGrp="1"/>
          </p:cNvSpPr>
          <p:nvPr>
            <p:ph idx="1"/>
          </p:nvPr>
        </p:nvSpPr>
        <p:spPr/>
        <p:txBody>
          <a:bodyPr>
            <a:normAutofit lnSpcReduction="10000"/>
          </a:bodyPr>
          <a:lstStyle/>
          <a:p>
            <a:r>
              <a:rPr lang="et-EE" sz="1800" b="1" i="0" u="none" strike="noStrike" baseline="0" dirty="0">
                <a:solidFill>
                  <a:srgbClr val="000000"/>
                </a:solidFill>
                <a:latin typeface="Open Sans" panose="020B0606030504020204" pitchFamily="34" charset="0"/>
              </a:rPr>
              <a:t>Vaidele esitatavad nõuded (HMS § 76):</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haldusorgani nimetus, kellele vaie on esitatud</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vaide esitaja nimi või nimetus, postiaadress ja sidevahendite numbrid</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vaidlustatava haldusakti või toimingu sisu</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põhjused, miks vaide esitaja leiab, et haldusakt või toiming rikub tema õigusi</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vaide esitaja selgelt väljendatud nõue(nt tunnistada tervikuna kehtetuks)</a:t>
            </a:r>
          </a:p>
          <a:p>
            <a:pPr marL="0" indent="0">
              <a:buNone/>
            </a:pPr>
            <a:r>
              <a:rPr lang="fi-FI" sz="1800" b="0" i="0" u="none" strike="noStrike" baseline="0" dirty="0">
                <a:solidFill>
                  <a:srgbClr val="229F48"/>
                </a:solidFill>
                <a:latin typeface="Wingdings" panose="05000000000000000000" pitchFamily="2" charset="2"/>
              </a:rPr>
              <a:t></a:t>
            </a:r>
            <a:r>
              <a:rPr lang="fi-FI" sz="1800" b="0" i="0" u="none" strike="noStrike" baseline="0" dirty="0">
                <a:solidFill>
                  <a:srgbClr val="000000"/>
                </a:solidFill>
                <a:latin typeface="Open Sans" panose="020B0606030504020204" pitchFamily="34" charset="0"/>
              </a:rPr>
              <a:t>vaide</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esitaja</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kinnitus</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selle</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kohta, et vaieldavas</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asjas</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ei ole jõustunud</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kohtuotsust</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ega</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toimu</a:t>
            </a:r>
            <a:r>
              <a:rPr lang="et-EE" sz="1800" b="0" i="0" u="none" strike="noStrike" baseline="0" dirty="0">
                <a:solidFill>
                  <a:srgbClr val="000000"/>
                </a:solidFill>
                <a:latin typeface="Open Sans" panose="020B0606030504020204" pitchFamily="34" charset="0"/>
              </a:rPr>
              <a:t> </a:t>
            </a:r>
            <a:r>
              <a:rPr lang="fi-FI" sz="1800" b="0" i="0" u="none" strike="noStrike" baseline="0" dirty="0">
                <a:solidFill>
                  <a:srgbClr val="000000"/>
                </a:solidFill>
                <a:latin typeface="Open Sans" panose="020B0606030504020204" pitchFamily="34" charset="0"/>
              </a:rPr>
              <a:t>kohtumenetlust</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vaidele lisatud dokumentide loetelu</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Vaidele kirjutab alla selle esitaja või tema esindaja. Vaide esitaja esindaja lisab volikirja või muu volitust tõendava dokumendi, kui seda ei ole esitatud varem.</a:t>
            </a:r>
          </a:p>
          <a:p>
            <a:pPr marL="0" indent="0">
              <a:buNone/>
            </a:pPr>
            <a:r>
              <a:rPr lang="fi-FI" sz="1800" b="0" i="0" u="none" strike="noStrike" baseline="0" dirty="0">
                <a:solidFill>
                  <a:srgbClr val="229F48"/>
                </a:solidFill>
                <a:latin typeface="Wingdings" panose="05000000000000000000" pitchFamily="2" charset="2"/>
              </a:rPr>
              <a:t></a:t>
            </a:r>
            <a:r>
              <a:rPr lang="fi-FI" sz="1800" b="1" i="0" u="none" strike="noStrike" baseline="0" dirty="0">
                <a:solidFill>
                  <a:srgbClr val="000000"/>
                </a:solidFill>
                <a:latin typeface="Open Sans" panose="020B0606030504020204" pitchFamily="34" charset="0"/>
              </a:rPr>
              <a:t>Vorminõuet ei ole, st vaie võib olla</a:t>
            </a:r>
            <a:r>
              <a:rPr lang="et-EE" sz="1800" b="1" i="0" u="none" strike="noStrike" baseline="0" dirty="0">
                <a:solidFill>
                  <a:srgbClr val="000000"/>
                </a:solidFill>
                <a:latin typeface="Open Sans" panose="020B0606030504020204" pitchFamily="34" charset="0"/>
              </a:rPr>
              <a:t> nii kirjalik kui</a:t>
            </a:r>
            <a:r>
              <a:rPr lang="fi-FI" sz="1800" b="1" i="0" u="none" strike="noStrike" baseline="0" dirty="0">
                <a:solidFill>
                  <a:srgbClr val="000000"/>
                </a:solidFill>
                <a:latin typeface="Open Sans" panose="020B0606030504020204" pitchFamily="34" charset="0"/>
              </a:rPr>
              <a:t> ka suuline</a:t>
            </a:r>
            <a:r>
              <a:rPr lang="et-EE" sz="1800" b="1" i="0" u="none" strike="noStrike" baseline="0" dirty="0">
                <a:solidFill>
                  <a:srgbClr val="000000"/>
                </a:solidFill>
                <a:latin typeface="Open Sans" panose="020B0606030504020204" pitchFamily="34" charset="0"/>
              </a:rPr>
              <a:t> (HMS 76 lg 1)</a:t>
            </a:r>
            <a:r>
              <a:rPr lang="fi-FI" sz="1800" b="1" i="0" u="none" strike="noStrike" baseline="0" dirty="0">
                <a:solidFill>
                  <a:srgbClr val="000000"/>
                </a:solidFill>
                <a:latin typeface="Open Sans" panose="020B0606030504020204" pitchFamily="34" charset="0"/>
              </a:rPr>
              <a:t>, mis tuleb protokollida</a:t>
            </a:r>
            <a:r>
              <a:rPr lang="et-EE" sz="1800" b="1" i="0" u="none" strike="noStrike" baseline="0" dirty="0">
                <a:solidFill>
                  <a:srgbClr val="000000"/>
                </a:solidFill>
                <a:latin typeface="Open Sans" panose="020B0606030504020204" pitchFamily="34" charset="0"/>
              </a:rPr>
              <a:t> ja võtta sellele vaide esitaja allkiri </a:t>
            </a:r>
            <a:r>
              <a:rPr lang="fi-FI" sz="1800" b="1" i="0" u="none" strike="noStrike" baseline="0" dirty="0">
                <a:solidFill>
                  <a:srgbClr val="000000"/>
                </a:solidFill>
                <a:latin typeface="Open Sans" panose="020B0606030504020204" pitchFamily="34" charset="0"/>
              </a:rPr>
              <a:t>!</a:t>
            </a:r>
          </a:p>
          <a:p>
            <a:pPr marL="180975" marR="0" lvl="0" indent="0" algn="just"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tab pos="625475" algn="l"/>
              </a:tabLst>
              <a:defRPr/>
            </a:pPr>
            <a:endParaRPr kumimoji="0" lang="et-EE" sz="1500" b="0" i="1" u="none" strike="noStrike" kern="1200" cap="none" spc="0" normalizeH="0" baseline="0" noProof="0" dirty="0">
              <a:ln>
                <a:noFill/>
              </a:ln>
              <a:solidFill>
                <a:prstClr val="black"/>
              </a:solidFill>
              <a:effectLst/>
              <a:uLnTx/>
              <a:uFillTx/>
              <a:latin typeface="Open Sans"/>
              <a:ea typeface="+mn-ea"/>
              <a:cs typeface="+mn-cs"/>
            </a:endParaRPr>
          </a:p>
          <a:p>
            <a:endParaRPr lang="et-EE" dirty="0"/>
          </a:p>
        </p:txBody>
      </p:sp>
    </p:spTree>
    <p:extLst>
      <p:ext uri="{BB962C8B-B14F-4D97-AF65-F5344CB8AC3E}">
        <p14:creationId xmlns:p14="http://schemas.microsoft.com/office/powerpoint/2010/main" val="3269985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08CEB-D862-4D7B-BF3A-CEA8455961CF}"/>
              </a:ext>
            </a:extLst>
          </p:cNvPr>
          <p:cNvSpPr>
            <a:spLocks noGrp="1"/>
          </p:cNvSpPr>
          <p:nvPr>
            <p:ph type="title"/>
          </p:nvPr>
        </p:nvSpPr>
        <p:spPr/>
        <p:txBody>
          <a:bodyPr/>
          <a:lstStyle/>
          <a:p>
            <a:pPr algn="ctr"/>
            <a:r>
              <a:rPr lang="et-EE" dirty="0"/>
              <a:t>Vaide läbivaatamise ettevalmistamine</a:t>
            </a:r>
          </a:p>
        </p:txBody>
      </p:sp>
      <p:sp>
        <p:nvSpPr>
          <p:cNvPr id="3" name="Content Placeholder 2">
            <a:extLst>
              <a:ext uri="{FF2B5EF4-FFF2-40B4-BE49-F238E27FC236}">
                <a16:creationId xmlns:a16="http://schemas.microsoft.com/office/drawing/2014/main" id="{3AE45B06-0D82-4D9E-8E7A-1943518B47AF}"/>
              </a:ext>
            </a:extLst>
          </p:cNvPr>
          <p:cNvSpPr>
            <a:spLocks noGrp="1"/>
          </p:cNvSpPr>
          <p:nvPr>
            <p:ph idx="1"/>
          </p:nvPr>
        </p:nvSpPr>
        <p:spPr/>
        <p:txBody>
          <a:bodyPr>
            <a:normAutofit/>
          </a:bodyPr>
          <a:lstStyle/>
          <a:p>
            <a:r>
              <a:rPr lang="et-EE" sz="1800" b="0" i="0" u="none" strike="noStrike" baseline="0" dirty="0">
                <a:solidFill>
                  <a:srgbClr val="000000"/>
                </a:solidFill>
                <a:latin typeface="Open Sans" panose="020B0606030504020204" pitchFamily="34" charset="0"/>
              </a:rPr>
              <a:t>Puudustega vaides aitab haldusorgan puudused kõrvaldada või annab isikule 10-päevase tähtaja puuduste kõrvaldamiseks.</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Vaie tagastatakse 7 päeva jooksul kirjaliku põhjendatud otsusega, kui (HMS § 79 lg 1):</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isikul puudub õigus vaie esitada;</a:t>
            </a:r>
          </a:p>
          <a:p>
            <a:pPr marL="0" indent="0">
              <a:buNone/>
            </a:pPr>
            <a:r>
              <a:rPr lang="fi-FI" sz="1800" b="0" i="0" u="none" strike="noStrike" baseline="0" dirty="0">
                <a:solidFill>
                  <a:srgbClr val="229F48"/>
                </a:solidFill>
                <a:latin typeface="Wingdings" panose="05000000000000000000" pitchFamily="2" charset="2"/>
              </a:rPr>
              <a:t></a:t>
            </a:r>
            <a:r>
              <a:rPr lang="fi-FI" sz="1800" b="0" i="0" u="none" strike="noStrike" baseline="0" dirty="0">
                <a:solidFill>
                  <a:srgbClr val="000000"/>
                </a:solidFill>
                <a:latin typeface="Open Sans" panose="020B0606030504020204" pitchFamily="34" charset="0"/>
              </a:rPr>
              <a:t>vaide esitaja ei ole määratud tähtajaks vaide puudusi kõrvaldanud;</a:t>
            </a:r>
          </a:p>
          <a:p>
            <a:pPr marL="0" indent="0">
              <a:buNone/>
            </a:pPr>
            <a:r>
              <a:rPr lang="fi-FI" sz="1800" b="0" i="0" u="none" strike="noStrike" baseline="0" dirty="0">
                <a:solidFill>
                  <a:srgbClr val="229F48"/>
                </a:solidFill>
                <a:latin typeface="Wingdings" panose="05000000000000000000" pitchFamily="2" charset="2"/>
              </a:rPr>
              <a:t></a:t>
            </a:r>
            <a:r>
              <a:rPr lang="fi-FI" sz="1800" b="0" i="0" u="none" strike="noStrike" baseline="0" dirty="0">
                <a:solidFill>
                  <a:srgbClr val="000000"/>
                </a:solidFill>
                <a:latin typeface="Open Sans" panose="020B0606030504020204" pitchFamily="34" charset="0"/>
              </a:rPr>
              <a:t>mööda on lastud vaide esitamise tähtaeg ning seda ei ennistata;</a:t>
            </a:r>
          </a:p>
          <a:p>
            <a:pPr marL="0" indent="0">
              <a:buNone/>
            </a:pPr>
            <a:r>
              <a:rPr lang="fi-FI" sz="1800" b="0" i="0" u="none" strike="noStrike" baseline="0" dirty="0">
                <a:solidFill>
                  <a:srgbClr val="229F48"/>
                </a:solidFill>
                <a:latin typeface="Wingdings" panose="05000000000000000000" pitchFamily="2" charset="2"/>
              </a:rPr>
              <a:t></a:t>
            </a:r>
            <a:r>
              <a:rPr lang="fi-FI" sz="1800" b="0" i="0" u="none" strike="noStrike" baseline="0" dirty="0">
                <a:solidFill>
                  <a:srgbClr val="000000"/>
                </a:solidFill>
                <a:latin typeface="Open Sans" panose="020B0606030504020204" pitchFamily="34" charset="0"/>
              </a:rPr>
              <a:t>samas asjas on olemas jõustunud kohtuotsus;</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samas asjas toimub kohtumenetlus.</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Vaide läbivaatamise ettevalmistamisel kuulatakse vajadusel ära asjast huvitatud isikute seletused, kogutakse tõendeid, kaasatakse ekspert, lahendatakse akti kehtivuse peatamise küsimus, tehakse teatavaks asja arutamise aeg ja koht.</a:t>
            </a:r>
          </a:p>
          <a:p>
            <a:pPr marL="0" indent="0">
              <a:buNone/>
            </a:pPr>
            <a:endParaRPr lang="et-EE" dirty="0"/>
          </a:p>
        </p:txBody>
      </p:sp>
    </p:spTree>
    <p:extLst>
      <p:ext uri="{BB962C8B-B14F-4D97-AF65-F5344CB8AC3E}">
        <p14:creationId xmlns:p14="http://schemas.microsoft.com/office/powerpoint/2010/main" val="963637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DA4EA-0CEF-4689-BEC9-9810CAAF157E}"/>
              </a:ext>
            </a:extLst>
          </p:cNvPr>
          <p:cNvSpPr>
            <a:spLocks noGrp="1"/>
          </p:cNvSpPr>
          <p:nvPr>
            <p:ph type="title"/>
          </p:nvPr>
        </p:nvSpPr>
        <p:spPr/>
        <p:txBody>
          <a:bodyPr/>
          <a:lstStyle/>
          <a:p>
            <a:pPr algn="ctr"/>
            <a:r>
              <a:rPr lang="et-EE" dirty="0"/>
              <a:t>Vaide läbivaatamine</a:t>
            </a:r>
          </a:p>
        </p:txBody>
      </p:sp>
      <p:sp>
        <p:nvSpPr>
          <p:cNvPr id="3" name="Content Placeholder 2">
            <a:extLst>
              <a:ext uri="{FF2B5EF4-FFF2-40B4-BE49-F238E27FC236}">
                <a16:creationId xmlns:a16="http://schemas.microsoft.com/office/drawing/2014/main" id="{2168B848-9A72-4A91-8860-23FDD435C9E9}"/>
              </a:ext>
            </a:extLst>
          </p:cNvPr>
          <p:cNvSpPr>
            <a:spLocks noGrp="1"/>
          </p:cNvSpPr>
          <p:nvPr>
            <p:ph idx="1"/>
          </p:nvPr>
        </p:nvSpPr>
        <p:spPr/>
        <p:txBody>
          <a:bodyPr>
            <a:normAutofit/>
          </a:bodyPr>
          <a:lstStyle/>
          <a:p>
            <a:r>
              <a:rPr lang="et-EE" sz="1800" b="0" i="0" u="none" strike="noStrike" baseline="0" dirty="0">
                <a:solidFill>
                  <a:srgbClr val="000000"/>
                </a:solidFill>
                <a:latin typeface="Open Sans" panose="020B0606030504020204" pitchFamily="34" charset="0"/>
              </a:rPr>
              <a:t>Vaiet läbi vaadates kontrollitakse nii haldusakti andmise õiguspärasust kui otstarbekust (kaalutlusotsused).</a:t>
            </a:r>
            <a:r>
              <a:rPr lang="et-EE" sz="1800" dirty="0">
                <a:solidFill>
                  <a:srgbClr val="000000"/>
                </a:solidFill>
                <a:latin typeface="Open Sans" panose="020B0606030504020204" pitchFamily="34" charset="0"/>
              </a:rPr>
              <a:t> Õiguspärasust hinnatakse vaidlustatud haldusakti andmise seisuga. </a:t>
            </a:r>
          </a:p>
          <a:p>
            <a:pPr marL="0" indent="0">
              <a:buNone/>
            </a:pPr>
            <a:r>
              <a:rPr lang="et-EE" sz="1800" dirty="0">
                <a:solidFill>
                  <a:srgbClr val="000000"/>
                </a:solidFill>
                <a:latin typeface="Open Sans" panose="020B0606030504020204" pitchFamily="34" charset="0"/>
              </a:rPr>
              <a:t>NB! Oluline erinevus kohtumenetlusest, kus kohus otstarbekusse üldjuhul sekkuda ei saa</a:t>
            </a:r>
            <a:endParaRPr lang="et-EE" sz="1800" b="0" i="0" u="none" strike="noStrike" baseline="0" dirty="0">
              <a:solidFill>
                <a:srgbClr val="000000"/>
              </a:solidFill>
              <a:latin typeface="Open Sans" panose="020B0606030504020204" pitchFamily="34" charset="0"/>
            </a:endParaRPr>
          </a:p>
          <a:p>
            <a:r>
              <a:rPr lang="et-EE" sz="1800" dirty="0">
                <a:solidFill>
                  <a:srgbClr val="000000"/>
                </a:solidFill>
                <a:latin typeface="Open Sans" panose="020B0606030504020204" pitchFamily="34" charset="0"/>
              </a:rPr>
              <a:t>Kehtib uurimispõhimõte, kaasamine – ärakuulamine, muud üldised menetlusreeglid</a:t>
            </a:r>
          </a:p>
          <a:p>
            <a:r>
              <a:rPr lang="et-EE" sz="1800" b="0" i="0" u="none" strike="noStrike" baseline="0" dirty="0">
                <a:solidFill>
                  <a:srgbClr val="000000"/>
                </a:solidFill>
                <a:latin typeface="Open Sans" panose="020B0606030504020204" pitchFamily="34" charset="0"/>
              </a:rPr>
              <a:t>Vaidemenetluses saab esitada uusi tõendeid nii haldusorgani nõudmisel kui ka isiku omal initsiatiivil. Asjakohaste tõendite vastuvõtmisest ei saa haldusorgan keelduda (uurimispõhimõte) </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Vaiet läbi vaadates uuritakse dokumentaalseid tõendeid, kuulatakse ära asjast huvitatud isikute seletused ja ekspertide arvamused ning tunnistajate ütlused, vaadeldakse asitõendeid ja teostatakse paikvaatlusi.</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Vaie lahendatakse 10 päeva jooksul, mida võib pikendada 30 päeva võrra (kokku 40 päeva). Pikendamisest tuleb teatada vaide esitajale (HMS § 84 lg 2).</a:t>
            </a:r>
          </a:p>
          <a:p>
            <a:pPr marL="0" indent="0">
              <a:buNone/>
            </a:pPr>
            <a:endParaRPr lang="et-EE" dirty="0"/>
          </a:p>
        </p:txBody>
      </p:sp>
    </p:spTree>
    <p:extLst>
      <p:ext uri="{BB962C8B-B14F-4D97-AF65-F5344CB8AC3E}">
        <p14:creationId xmlns:p14="http://schemas.microsoft.com/office/powerpoint/2010/main" val="1386287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20A97-0760-4A99-BC0B-1C637A9BEF1A}"/>
              </a:ext>
            </a:extLst>
          </p:cNvPr>
          <p:cNvSpPr>
            <a:spLocks noGrp="1"/>
          </p:cNvSpPr>
          <p:nvPr>
            <p:ph type="title"/>
          </p:nvPr>
        </p:nvSpPr>
        <p:spPr/>
        <p:txBody>
          <a:bodyPr/>
          <a:lstStyle/>
          <a:p>
            <a:pPr algn="ctr"/>
            <a:r>
              <a:rPr lang="et-EE" dirty="0"/>
              <a:t>Vaideotsus</a:t>
            </a:r>
          </a:p>
        </p:txBody>
      </p:sp>
      <p:sp>
        <p:nvSpPr>
          <p:cNvPr id="3" name="Content Placeholder 2">
            <a:extLst>
              <a:ext uri="{FF2B5EF4-FFF2-40B4-BE49-F238E27FC236}">
                <a16:creationId xmlns:a16="http://schemas.microsoft.com/office/drawing/2014/main" id="{26223611-3EE0-4F99-AF03-D93E1AD125A5}"/>
              </a:ext>
            </a:extLst>
          </p:cNvPr>
          <p:cNvSpPr>
            <a:spLocks noGrp="1"/>
          </p:cNvSpPr>
          <p:nvPr>
            <p:ph idx="1"/>
          </p:nvPr>
        </p:nvSpPr>
        <p:spPr/>
        <p:txBody>
          <a:bodyPr>
            <a:normAutofit lnSpcReduction="10000"/>
          </a:bodyPr>
          <a:lstStyle/>
          <a:p>
            <a:pPr marL="0" indent="0">
              <a:buNone/>
            </a:pPr>
            <a:r>
              <a:rPr lang="et-EE" b="1" i="0" u="none" strike="noStrike" baseline="0" dirty="0">
                <a:solidFill>
                  <a:srgbClr val="000000"/>
                </a:solidFill>
                <a:latin typeface="Open Sans" panose="020B0606030504020204" pitchFamily="34" charset="0"/>
              </a:rPr>
              <a:t>Haldusorgani volitused vaide läbivaatamisel (HMS § 85)</a:t>
            </a:r>
          </a:p>
          <a:p>
            <a:r>
              <a:rPr lang="et-EE" b="0" i="0" u="none" strike="noStrike" baseline="0" dirty="0">
                <a:solidFill>
                  <a:srgbClr val="000000"/>
                </a:solidFill>
                <a:latin typeface="Open Sans" panose="020B0606030504020204" pitchFamily="34" charset="0"/>
              </a:rPr>
              <a:t>Vaidemenetlus peab lõppema vaideotsusega (kui vaiet ei tagastata läbivaatamatult). Vaiet ei saa jätta lahendamata, sest sellega rikutakse isiku põhiõigust seaduses sätestatud menetlusele ja hea halduse tava </a:t>
            </a:r>
          </a:p>
          <a:p>
            <a:r>
              <a:rPr lang="et-EE" b="0" i="0" u="none" strike="noStrike" baseline="0" dirty="0">
                <a:solidFill>
                  <a:srgbClr val="000000"/>
                </a:solidFill>
                <a:latin typeface="Open Sans" panose="020B0606030504020204" pitchFamily="34" charset="0"/>
              </a:rPr>
              <a:t> Haldusakti kehtetuks tunnistamise nõude puhul saab haldusorgan vaide sisulisel lahendamisel kas vaide osaliselt või täielikult rahuldada ja haldusakti vastavalt kas osaliselt või täielikult kehtetuks tunnistada või jätta vaide rahuldamata</a:t>
            </a:r>
          </a:p>
          <a:p>
            <a:pPr marL="0" indent="0">
              <a:buNone/>
            </a:pPr>
            <a:r>
              <a:rPr lang="et-EE" b="0" i="0" u="none" strike="noStrike" baseline="0" dirty="0">
                <a:solidFill>
                  <a:srgbClr val="229F48"/>
                </a:solidFill>
                <a:latin typeface="Wingdings" panose="05000000000000000000" pitchFamily="2" charset="2"/>
              </a:rPr>
              <a:t></a:t>
            </a:r>
            <a:r>
              <a:rPr lang="et-EE" b="0" i="0" u="none" strike="noStrike" baseline="0" dirty="0">
                <a:solidFill>
                  <a:srgbClr val="000000"/>
                </a:solidFill>
                <a:latin typeface="Open Sans" panose="020B0606030504020204" pitchFamily="34" charset="0"/>
              </a:rPr>
              <a:t>Vaideotsus vormistatakse kirjalikult ja selles märgitakse resolutsioon vaide lahendamise kohta. </a:t>
            </a:r>
          </a:p>
          <a:p>
            <a:pPr marL="0" indent="0">
              <a:buNone/>
            </a:pPr>
            <a:r>
              <a:rPr lang="et-EE" b="0" i="0" u="none" strike="noStrike" baseline="0" dirty="0">
                <a:solidFill>
                  <a:srgbClr val="000000"/>
                </a:solidFill>
                <a:latin typeface="Open Sans" panose="020B0606030504020204" pitchFamily="34" charset="0"/>
              </a:rPr>
              <a:t>Vaideotsus toimetatakse kätte vaide esitajale ja kolmandale isikule.</a:t>
            </a:r>
          </a:p>
          <a:p>
            <a:pPr marL="0" indent="0">
              <a:buNone/>
            </a:pPr>
            <a:endParaRPr lang="et-EE" dirty="0"/>
          </a:p>
        </p:txBody>
      </p:sp>
    </p:spTree>
    <p:extLst>
      <p:ext uri="{BB962C8B-B14F-4D97-AF65-F5344CB8AC3E}">
        <p14:creationId xmlns:p14="http://schemas.microsoft.com/office/powerpoint/2010/main" val="3985696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755D5-FD81-5BB0-E409-DDA9EDF505B9}"/>
              </a:ext>
            </a:extLst>
          </p:cNvPr>
          <p:cNvSpPr>
            <a:spLocks noGrp="1"/>
          </p:cNvSpPr>
          <p:nvPr>
            <p:ph type="title"/>
          </p:nvPr>
        </p:nvSpPr>
        <p:spPr/>
        <p:txBody>
          <a:bodyPr/>
          <a:lstStyle/>
          <a:p>
            <a:pPr algn="ctr"/>
            <a:r>
              <a:rPr lang="et-EE" dirty="0"/>
              <a:t>Vaideotsus</a:t>
            </a:r>
          </a:p>
        </p:txBody>
      </p:sp>
      <p:sp>
        <p:nvSpPr>
          <p:cNvPr id="3" name="Content Placeholder 2">
            <a:extLst>
              <a:ext uri="{FF2B5EF4-FFF2-40B4-BE49-F238E27FC236}">
                <a16:creationId xmlns:a16="http://schemas.microsoft.com/office/drawing/2014/main" id="{F4DA545E-2512-E818-A9F7-0F2F4578F135}"/>
              </a:ext>
            </a:extLst>
          </p:cNvPr>
          <p:cNvSpPr>
            <a:spLocks noGrp="1"/>
          </p:cNvSpPr>
          <p:nvPr>
            <p:ph idx="1"/>
          </p:nvPr>
        </p:nvSpPr>
        <p:spPr/>
        <p:txBody>
          <a:bodyPr/>
          <a:lstStyle/>
          <a:p>
            <a:r>
              <a:rPr lang="et-EE" b="0" i="0" u="none" strike="noStrike" baseline="0" dirty="0">
                <a:solidFill>
                  <a:srgbClr val="000000"/>
                </a:solidFill>
                <a:latin typeface="Open Sans" panose="020B0606030504020204" pitchFamily="34" charset="0"/>
              </a:rPr>
              <a:t>Vaideotsus peab olema põhjendatud nii rahuldamise kui rahuldamata jätmise korral. Viimasel juhul on põhjendatuse määr kõrgem. </a:t>
            </a:r>
          </a:p>
          <a:p>
            <a:r>
              <a:rPr lang="et-EE" b="0" i="0" u="none" strike="noStrike" baseline="0" dirty="0">
                <a:solidFill>
                  <a:srgbClr val="000000"/>
                </a:solidFill>
                <a:latin typeface="Open Sans" panose="020B0606030504020204" pitchFamily="34" charset="0"/>
              </a:rPr>
              <a:t>Vaide rahuldamata jätmisel peab vaideotsus olema </a:t>
            </a:r>
            <a:r>
              <a:rPr lang="et-EE" b="1" i="0" u="none" strike="noStrike" baseline="0" dirty="0">
                <a:solidFill>
                  <a:srgbClr val="000000"/>
                </a:solidFill>
                <a:latin typeface="Open Sans" panose="020B0606030504020204" pitchFamily="34" charset="0"/>
              </a:rPr>
              <a:t>põhjendatud</a:t>
            </a:r>
            <a:r>
              <a:rPr lang="et-EE" b="0" i="0" u="none" strike="noStrike" baseline="0" dirty="0">
                <a:solidFill>
                  <a:srgbClr val="000000"/>
                </a:solidFill>
                <a:latin typeface="Open Sans" panose="020B0606030504020204" pitchFamily="34" charset="0"/>
              </a:rPr>
              <a:t> ja sisaldama selgitust halduskohtule kaebuse esitamise võimaluse kohta</a:t>
            </a:r>
          </a:p>
          <a:p>
            <a:r>
              <a:rPr lang="et-EE" dirty="0">
                <a:solidFill>
                  <a:srgbClr val="000000"/>
                </a:solidFill>
                <a:latin typeface="Open Sans" panose="020B0606030504020204" pitchFamily="34" charset="0"/>
              </a:rPr>
              <a:t>Vaideotsuse põhjendatuse nõude täitmiseks on lisaks asjakohastele kutse andmise regulatsioonist tulenevatele põhjendustele soovitav vaideotsuses vastata kõikidele asjakohastele vaide esitaja vaides  esitatud argumentidele. Võimalik ka selgitada, miks üks või teine argument ei oma asja lahendamisel tähtsust (võrdlus kohtuotsusega)</a:t>
            </a:r>
            <a:endParaRPr lang="et-EE" dirty="0"/>
          </a:p>
        </p:txBody>
      </p:sp>
    </p:spTree>
    <p:extLst>
      <p:ext uri="{BB962C8B-B14F-4D97-AF65-F5344CB8AC3E}">
        <p14:creationId xmlns:p14="http://schemas.microsoft.com/office/powerpoint/2010/main" val="3923570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16AA0-2FEC-0060-252F-F24CC4605398}"/>
              </a:ext>
            </a:extLst>
          </p:cNvPr>
          <p:cNvSpPr>
            <a:spLocks noGrp="1"/>
          </p:cNvSpPr>
          <p:nvPr>
            <p:ph type="title"/>
          </p:nvPr>
        </p:nvSpPr>
        <p:spPr/>
        <p:txBody>
          <a:bodyPr/>
          <a:lstStyle/>
          <a:p>
            <a:pPr algn="ctr"/>
            <a:r>
              <a:rPr lang="et-EE" dirty="0"/>
              <a:t>Vaideotsus</a:t>
            </a:r>
          </a:p>
        </p:txBody>
      </p:sp>
      <p:sp>
        <p:nvSpPr>
          <p:cNvPr id="3" name="Content Placeholder 2">
            <a:extLst>
              <a:ext uri="{FF2B5EF4-FFF2-40B4-BE49-F238E27FC236}">
                <a16:creationId xmlns:a16="http://schemas.microsoft.com/office/drawing/2014/main" id="{D2F326C4-6252-A860-18FF-35D05F3F4598}"/>
              </a:ext>
            </a:extLst>
          </p:cNvPr>
          <p:cNvSpPr>
            <a:spLocks noGrp="1"/>
          </p:cNvSpPr>
          <p:nvPr>
            <p:ph idx="1"/>
          </p:nvPr>
        </p:nvSpPr>
        <p:spPr/>
        <p:txBody>
          <a:bodyPr>
            <a:normAutofit fontScale="92500"/>
          </a:bodyPr>
          <a:lstStyle/>
          <a:p>
            <a:r>
              <a:rPr lang="et-EE" sz="2800" dirty="0"/>
              <a:t>Karmistav vaideotsus ehk muutus halvemuse suunas ei ole lubatav</a:t>
            </a:r>
          </a:p>
          <a:p>
            <a:r>
              <a:rPr lang="et-EE" sz="2800" dirty="0"/>
              <a:t>Isiku olukorda ei saa tema enda kaebuse alusel halvendada, sest kaebuse eesmärk ei saa olla sellele suunatud</a:t>
            </a:r>
          </a:p>
          <a:p>
            <a:r>
              <a:rPr lang="et-EE" sz="2800" dirty="0"/>
              <a:t>Vaidemenetlus kantud õigusabikulude hüvitamist isikule seadus ette ei näe (erinevalt kohtus toimuvast menetlusest). Vaidemenetluse üks eesmärke on võimalus anda isikule kaitsta oma õigusi lihtsas, kiires ja odavas menetluses. Kehtib uurimispõhimõte ja haldusorgani selgitamiskohustus. Vaide saab esitada igaüks õigusabi kasutamata (RK 3-3-1-93-04, 3-3-1-78-07)</a:t>
            </a:r>
          </a:p>
        </p:txBody>
      </p:sp>
    </p:spTree>
    <p:extLst>
      <p:ext uri="{BB962C8B-B14F-4D97-AF65-F5344CB8AC3E}">
        <p14:creationId xmlns:p14="http://schemas.microsoft.com/office/powerpoint/2010/main" val="1461856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5AB8F-FC23-E3C8-E4F9-61005B6A12C8}"/>
              </a:ext>
            </a:extLst>
          </p:cNvPr>
          <p:cNvSpPr>
            <a:spLocks noGrp="1"/>
          </p:cNvSpPr>
          <p:nvPr>
            <p:ph type="title"/>
          </p:nvPr>
        </p:nvSpPr>
        <p:spPr/>
        <p:txBody>
          <a:bodyPr/>
          <a:lstStyle/>
          <a:p>
            <a:pPr algn="ctr"/>
            <a:r>
              <a:rPr lang="et-EE" dirty="0"/>
              <a:t>Vaideotsuse edasikaebamise õigus</a:t>
            </a:r>
          </a:p>
        </p:txBody>
      </p:sp>
      <p:sp>
        <p:nvSpPr>
          <p:cNvPr id="3" name="Content Placeholder 2">
            <a:extLst>
              <a:ext uri="{FF2B5EF4-FFF2-40B4-BE49-F238E27FC236}">
                <a16:creationId xmlns:a16="http://schemas.microsoft.com/office/drawing/2014/main" id="{E8AE4884-ABF0-C27A-242A-1E8B306AED3B}"/>
              </a:ext>
            </a:extLst>
          </p:cNvPr>
          <p:cNvSpPr>
            <a:spLocks noGrp="1"/>
          </p:cNvSpPr>
          <p:nvPr>
            <p:ph idx="1"/>
          </p:nvPr>
        </p:nvSpPr>
        <p:spPr/>
        <p:txBody>
          <a:bodyPr/>
          <a:lstStyle/>
          <a:p>
            <a:pPr marL="0" indent="0">
              <a:buNone/>
            </a:pPr>
            <a:r>
              <a:rPr lang="et-EE" sz="2400" b="1" i="0" u="none" strike="noStrike" baseline="0" dirty="0">
                <a:solidFill>
                  <a:srgbClr val="000000"/>
                </a:solidFill>
                <a:latin typeface="Open Sans" panose="020B0606030504020204" pitchFamily="34" charset="0"/>
              </a:rPr>
              <a:t>Halduskohtusse pöördumine pärast vaidemenetlust</a:t>
            </a:r>
          </a:p>
          <a:p>
            <a:r>
              <a:rPr lang="et-EE" sz="2400" b="0" i="0" u="none" strike="noStrike" baseline="0" dirty="0">
                <a:solidFill>
                  <a:srgbClr val="000000"/>
                </a:solidFill>
                <a:latin typeface="Open Sans" panose="020B0606030504020204" pitchFamily="34" charset="0"/>
              </a:rPr>
              <a:t>Isikul, kelle vaie jäi rahuldamata või kelle õigusi vaidemenetluses rikuti, on õigus pöörduda 30 päeva jooksul vaideotsuse saamisest kaebusega halduskohtusse (HMS § 87)</a:t>
            </a:r>
          </a:p>
          <a:p>
            <a:r>
              <a:rPr lang="et-EE" sz="2400" b="0" i="0" u="none" strike="noStrike" baseline="0" dirty="0">
                <a:solidFill>
                  <a:srgbClr val="000000"/>
                </a:solidFill>
                <a:latin typeface="Open Sans" panose="020B0606030504020204" pitchFamily="34" charset="0"/>
              </a:rPr>
              <a:t>Isik saab kohtus nõuda vaideotsuse ja </a:t>
            </a:r>
            <a:r>
              <a:rPr lang="et-EE" sz="2400" b="1" i="0" u="none" strike="noStrike" baseline="0" dirty="0">
                <a:solidFill>
                  <a:srgbClr val="000000"/>
                </a:solidFill>
                <a:latin typeface="Open Sans" panose="020B0606030504020204" pitchFamily="34" charset="0"/>
              </a:rPr>
              <a:t>algse otsuse </a:t>
            </a:r>
            <a:r>
              <a:rPr lang="et-EE" sz="2400" b="0" i="0" u="none" strike="noStrike" baseline="0" dirty="0">
                <a:solidFill>
                  <a:srgbClr val="000000"/>
                </a:solidFill>
                <a:latin typeface="Open Sans" panose="020B0606030504020204" pitchFamily="34" charset="0"/>
              </a:rPr>
              <a:t>tühistamist või üksnes vaideotsuse tühistamist, kui vaideotsusega rikuti tema õigusi muul viisil kui vaide rahuldamata jätmine</a:t>
            </a:r>
          </a:p>
          <a:p>
            <a:r>
              <a:rPr lang="et-EE" dirty="0">
                <a:solidFill>
                  <a:srgbClr val="000000"/>
                </a:solidFill>
                <a:latin typeface="Open Sans" panose="020B0606030504020204" pitchFamily="34" charset="0"/>
              </a:rPr>
              <a:t>Sisulise akti ja vaideotsuse koos vaidlustamisel on vahel vaideotsus tühistatud (õigusselguse huvides), kuid enamasti tühistamata jäetud, sest ei riku iseseisvalt võetuna kaebaja õigusi. Õigusi rikub algne otsus</a:t>
            </a:r>
            <a:endParaRPr lang="et-EE" sz="2400" b="0" i="0" u="none" strike="noStrike" baseline="0" dirty="0">
              <a:solidFill>
                <a:srgbClr val="000000"/>
              </a:solidFill>
              <a:latin typeface="Open Sans" panose="020B0606030504020204" pitchFamily="34" charset="0"/>
            </a:endParaRPr>
          </a:p>
          <a:p>
            <a:endParaRPr lang="et-EE" sz="2400" b="0" i="0" u="none" strike="noStrike" baseline="0" dirty="0">
              <a:solidFill>
                <a:srgbClr val="000000"/>
              </a:solidFill>
              <a:latin typeface="Open Sans" panose="020B0606030504020204" pitchFamily="34" charset="0"/>
            </a:endParaRPr>
          </a:p>
          <a:p>
            <a:endParaRPr lang="et-EE" dirty="0"/>
          </a:p>
        </p:txBody>
      </p:sp>
    </p:spTree>
    <p:extLst>
      <p:ext uri="{BB962C8B-B14F-4D97-AF65-F5344CB8AC3E}">
        <p14:creationId xmlns:p14="http://schemas.microsoft.com/office/powerpoint/2010/main" val="377614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1ABF-B800-6A1B-42C4-DFEE4B8B823D}"/>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EA4A9026-AD59-F5A4-D96B-415FC8C96F7E}"/>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Char char="§"/>
              <a:tabLst/>
              <a:defRPr/>
            </a:pP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üldnõuded</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HMS § 54: Haldusakt on õiguspärane, kui see on antud pädeva haldusorgani poolt andmise hetkel kehtiva õiguse alusel ja sellega kooskõlas, proportsionaalne, kaalutlusvigadeta ning vastab vorminõuetele. Kui neid nõudeid ei järgita, on haldusakt õigusvastane ja edukalt vaidlustatav</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Vorminõuded § 55:</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 peab olema selge ja üheselt mõistetav.</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 antakse kirjalikus vormis, kui seaduse või määrusega ei ole sätestatud teisiti.</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Kirjalikus haldusaktis märgitakse selle andnud haldusorgani nimetus, haldusorgani juhi (NB! Kutsekomisjoni esimees) või tema volitatud isiku nimi ja allkiri, haldusakti väljaandmise aeg ning muud õigusaktiga ettenähtud andmed (NB! Vt konkreetset kutse andmise korda).</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HMS § 57: Haldusaktis tuleb märkida selle vaidlustamisviide, kuid selle puudumine ei mõjuta akti kehtivust ega vaidlustamise tähtaega.</a:t>
            </a:r>
          </a:p>
          <a:p>
            <a:endParaRPr lang="et-EE" dirty="0"/>
          </a:p>
        </p:txBody>
      </p:sp>
    </p:spTree>
    <p:extLst>
      <p:ext uri="{BB962C8B-B14F-4D97-AF65-F5344CB8AC3E}">
        <p14:creationId xmlns:p14="http://schemas.microsoft.com/office/powerpoint/2010/main" val="4140547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E569B-5EA9-3691-2134-9E7CD139E464}"/>
              </a:ext>
            </a:extLst>
          </p:cNvPr>
          <p:cNvSpPr>
            <a:spLocks noGrp="1"/>
          </p:cNvSpPr>
          <p:nvPr>
            <p:ph type="title"/>
          </p:nvPr>
        </p:nvSpPr>
        <p:spPr/>
        <p:txBody>
          <a:bodyPr/>
          <a:lstStyle/>
          <a:p>
            <a:pPr algn="ctr"/>
            <a:r>
              <a:rPr lang="et-EE" dirty="0"/>
              <a:t>Halduskohtumenetlus</a:t>
            </a:r>
          </a:p>
        </p:txBody>
      </p:sp>
      <p:sp>
        <p:nvSpPr>
          <p:cNvPr id="3" name="Content Placeholder 2">
            <a:extLst>
              <a:ext uri="{FF2B5EF4-FFF2-40B4-BE49-F238E27FC236}">
                <a16:creationId xmlns:a16="http://schemas.microsoft.com/office/drawing/2014/main" id="{19A8ADBF-49BE-EBB5-EC1B-14943C66BD3F}"/>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1"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Halduskohtumenetlust reguleerib eraldi Halduskohtumenetluse seadustik (HKMS), mis fikseerib erinevad menetluslikud nõudmised halduskohtusse pöördujale.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lang="et-EE" sz="1800" dirty="0">
                <a:solidFill>
                  <a:srgbClr val="000000"/>
                </a:solidFill>
                <a:latin typeface="Open Sans" panose="020B0606030504020204" pitchFamily="34" charset="0"/>
              </a:rPr>
              <a:t>HKMS § 37 – kaebuse liigid (tühistamiskaebus, kohustamiskaebus, keelamiskaebus, hüvitamis-, kaebus, heastamiskaebus ja tuvastamiskaebus). Peamine tühistamis- ja kohustamiskaebus</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HKMS § 38 </a:t>
            </a:r>
            <a:r>
              <a:rPr lang="et-EE" sz="1800" dirty="0">
                <a:solidFill>
                  <a:srgbClr val="000000"/>
                </a:solidFill>
                <a:latin typeface="Open Sans" panose="020B0606030504020204" pitchFamily="34" charset="0"/>
              </a:rPr>
              <a:t>– kaebuse sisunõuded</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HKMS § 44 – kaeb</a:t>
            </a:r>
            <a:r>
              <a:rPr lang="et-EE" sz="1800" dirty="0">
                <a:solidFill>
                  <a:srgbClr val="000000"/>
                </a:solidFill>
                <a:latin typeface="Open Sans" panose="020B0606030504020204" pitchFamily="34" charset="0"/>
              </a:rPr>
              <a:t>eõigus – isik saab pöörduda üksnes oma, mitte teiste õiguste kaitseks (Eesti kehtib reeglina subjektiivsete õiguste kaitse põhimõte)</a:t>
            </a:r>
            <a:endParaRPr kumimoji="0" lang="et-EE" sz="180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HKMS reguleerib ka kõiki muid halduskohtumenetluse kui protsessiga seotud küsimusi</a:t>
            </a:r>
            <a:endParaRPr kumimoji="0" lang="et-EE" sz="1800" b="1"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1"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Kuid ka halduskohus rakendab haldusakti kontrollimisel HMS-is sätestatud haldusakti õiguspärasuse nõudeid (mis on loetletud peamiselt HMS § 54 – 59, § 60-63, § 64 - 70). Samuti kontrollib halduskohus üldistest haldusmenetluse põhimõtetest kinnipidamist. </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lang="et-EE" sz="1800" b="1" dirty="0">
                <a:solidFill>
                  <a:srgbClr val="000000"/>
                </a:solidFill>
                <a:latin typeface="Open Sans" panose="020B0606030504020204" pitchFamily="34" charset="0"/>
              </a:rPr>
              <a:t>Kohtuotsusele esitatavad sisu- ja vorminõuded sisalduvad HKMS § 156 – 172.</a:t>
            </a:r>
            <a:endParaRPr kumimoji="0" lang="et-EE" sz="1800" b="1"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endParaRPr kumimoji="0" lang="et-EE" sz="1800" b="1"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endParaRPr lang="et-EE" dirty="0"/>
          </a:p>
        </p:txBody>
      </p:sp>
    </p:spTree>
    <p:extLst>
      <p:ext uri="{BB962C8B-B14F-4D97-AF65-F5344CB8AC3E}">
        <p14:creationId xmlns:p14="http://schemas.microsoft.com/office/powerpoint/2010/main" val="1938288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Tänan !</a:t>
            </a:r>
          </a:p>
        </p:txBody>
      </p:sp>
      <p:sp>
        <p:nvSpPr>
          <p:cNvPr id="3" name="Text Placeholder 2"/>
          <p:cNvSpPr>
            <a:spLocks noGrp="1"/>
          </p:cNvSpPr>
          <p:nvPr>
            <p:ph type="body" idx="1"/>
          </p:nvPr>
        </p:nvSpPr>
        <p:spPr>
          <a:xfrm>
            <a:off x="831850" y="4296871"/>
            <a:ext cx="10515600" cy="2074226"/>
          </a:xfrm>
        </p:spPr>
        <p:txBody>
          <a:bodyPr/>
          <a:lstStyle/>
          <a:p>
            <a:r>
              <a:rPr lang="et-EE" dirty="0">
                <a:latin typeface="Open Sans Semibold" panose="020B0706030804020204" pitchFamily="34" charset="0"/>
                <a:ea typeface="Open Sans Semibold" panose="020B0706030804020204" pitchFamily="34" charset="0"/>
                <a:cs typeface="Open Sans Semibold" panose="020B0706030804020204" pitchFamily="34" charset="0"/>
              </a:rPr>
              <a:t>Veikko Puolakainen</a:t>
            </a:r>
          </a:p>
          <a:p>
            <a:r>
              <a:rPr lang="et-EE" sz="1800" dirty="0">
                <a:latin typeface="Open Sans Semibold" panose="020B0706030804020204" pitchFamily="34" charset="0"/>
                <a:ea typeface="Open Sans Semibold" panose="020B0706030804020204" pitchFamily="34" charset="0"/>
                <a:cs typeface="Open Sans Semibold" panose="020B0706030804020204" pitchFamily="34" charset="0"/>
              </a:rPr>
              <a:t>Advokaadibüroo NOVE OÜ</a:t>
            </a:r>
          </a:p>
          <a:p>
            <a:r>
              <a:rPr lang="et-EE" sz="1800" dirty="0"/>
              <a:t>Estonia pst 9, 10143 Tallinn</a:t>
            </a:r>
          </a:p>
          <a:p>
            <a:r>
              <a:rPr lang="et-EE" sz="1800" dirty="0"/>
              <a:t>+ 372 610 80 10 | nove@nove.ee | </a:t>
            </a:r>
            <a:r>
              <a:rPr lang="et-EE" sz="1800" dirty="0">
                <a:hlinkClick r:id="rId2"/>
              </a:rPr>
              <a:t>www.nove.ee</a:t>
            </a:r>
            <a:r>
              <a:rPr lang="et-EE" sz="1800" dirty="0"/>
              <a:t>  </a:t>
            </a:r>
          </a:p>
          <a:p>
            <a:endParaRPr lang="en-US" dirty="0"/>
          </a:p>
          <a:p>
            <a:endParaRPr lang="et-EE" dirty="0"/>
          </a:p>
        </p:txBody>
      </p:sp>
    </p:spTree>
    <p:extLst>
      <p:ext uri="{BB962C8B-B14F-4D97-AF65-F5344CB8AC3E}">
        <p14:creationId xmlns:p14="http://schemas.microsoft.com/office/powerpoint/2010/main" val="1434204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4A1C1-1B67-4A0A-52D6-9BEEEED46E80}"/>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FAC076B7-103B-4754-E906-0197786D783E}"/>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Char char="§"/>
              <a:tabLst/>
              <a:defRPr/>
            </a:pP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põhjendamine HMS § 56:</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Kirjalik haldusakt ja soodustava haldusakti andmisest keeldumine peab olema kirjalikult põhjendatud. Haldusakti põhjendus esitatakse haldusaktis või menetlusosalisele kättesaadavas dokumendis, millele on haldusaktis viidatud.</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põhjenduses tuleb märkida haldusakti andmise faktiline ja õiguslik alus.</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Kaalutlusõiguse alusel antud haldusakti põhjenduses tuleb märkida kaalutlused, millest haldusorgan on haldusakti andmisel lähtunud (s.t mis kaalutlused viisid just sellise otsuseni)</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lang="et-EE" sz="1800" dirty="0">
                <a:solidFill>
                  <a:srgbClr val="000000"/>
                </a:solidFill>
                <a:latin typeface="Open Sans" panose="020B0606030504020204" pitchFamily="34" charset="0"/>
              </a:rPr>
              <a:t>Haldusakti põhjenduste pikkus ei ole eesmärk omaette. Sõltub valdkonnast ja üksikjuhtumist. Isik  (ja ka kohus) peab mõistma haldusakti tagamaid. Mõelda, kellele ja milleks põhjendust vaja on. Põhjendus võib olla lühike, kui põhjused on selged ja isikule teada. Kasutada lihtsat ja selget keelt</a:t>
            </a:r>
            <a:endPar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andmise faktilist alust ei pea põhjenduses näitama, kui haldusakti adressaadi taotlus rahuldati ja kolmanda isiku õigusi ega vabadusi ei piirata.</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endPar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endParaRPr lang="et-EE" dirty="0"/>
          </a:p>
        </p:txBody>
      </p:sp>
    </p:spTree>
    <p:extLst>
      <p:ext uri="{BB962C8B-B14F-4D97-AF65-F5344CB8AC3E}">
        <p14:creationId xmlns:p14="http://schemas.microsoft.com/office/powerpoint/2010/main" val="403007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D97F2-BA1C-4854-826A-9D188CCD3459}"/>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670FDB19-CC82-2149-43AC-BAB05121DFF5}"/>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Char char="§"/>
              <a:tabLst/>
              <a:defRPr/>
            </a:pP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põhjendamine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motiveerimine on abinõu, et isik, kellele on haldusakt adresseeritud, saaks aru, kas tema õigusi on kitsendatud seaduslikult, ja vajadusel oma õigusi kaitsta. Samuti võimaldab haldusakti põhjendamine selle seaduslikkust kontrollival asutusel otsustada, kas haldusakt on seaduslik, kuna haldusakti motiveerimine tagab selle kontrollitavuse. Motiveerimata haldusakt on õigusvastane juba seepärast, et pole võimalik kontrollida, miks ja millisel õiguslikul alusel on haldusakt antud. Vt RKHKo3-3-1-14-00, p 5; 3-3-1-66-03, p 18.</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RKHKm3-3-1-14-97 ja 3-3-1-30-97: haldusakti motiveerimine on üldine nõue, mis peab tagama põhiseaduse §-s 15 sätestatud kaebeõiguse reaalse teostamise võimaluse.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fi-FI"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fi-FI"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NB! Kollektiivne otsus ei vabasta põhjendamise kohustusest!</a:t>
            </a:r>
          </a:p>
          <a:p>
            <a:pPr marL="0" indent="0">
              <a:buNone/>
            </a:pPr>
            <a:endParaRPr lang="et-EE" dirty="0"/>
          </a:p>
        </p:txBody>
      </p:sp>
    </p:spTree>
    <p:extLst>
      <p:ext uri="{BB962C8B-B14F-4D97-AF65-F5344CB8AC3E}">
        <p14:creationId xmlns:p14="http://schemas.microsoft.com/office/powerpoint/2010/main" val="131262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B4F1A-838A-B473-21F5-D49B3C06AF70}"/>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067D514F-9939-5563-DCC5-D3351130A936}"/>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Char char="§"/>
              <a:tabLst/>
              <a:defRPr/>
            </a:pP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põhjendamine koosneb reeglina kahest olulisest komponendist: subsumeerimine ja kaalutlusõiguse teostamine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Subsumeerimine tähendab faktiliste asjaolude paigutamist õigusnormi abstraktse faktilise koosseisu alla, nt kui kutse-eeldusena on sätestatud ehitusalase kõrghariduse olemasolu, tuleb tuvastada, kas faktiliselt selline haridus on omandatud.</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Kaalutlusõiguse teostamine tähendab normist tuleneva otsustusvabaduse teostamist, nt kui kutse andjale on antud kaalutluspädevus väljastada kutsetunnistus tavapärasest lühema kehtivusajaga või kui otsuse tegemisel tuleb kohaldada määratlemata õigusmõistet, nt „hea tava“.</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Kaalutlusõigust tuleb teostada kooskõlas volituse piiridega, kaalutlusõiguse eesmärgi ning õiguse üldpõhimõtetega, arvestades olulisi asjaolusid ning kaaludes põhjendatud huve. Kutse andmise kontekstis peab kutse andja kutse andmise/mitteandmise otsustamisel arvestama oma pädevuse piirides kõikide oluliste asjaolude ja isiku põhjendatud huvidega.</a:t>
            </a:r>
          </a:p>
          <a:p>
            <a:endParaRPr lang="et-EE" dirty="0"/>
          </a:p>
        </p:txBody>
      </p:sp>
    </p:spTree>
    <p:extLst>
      <p:ext uri="{BB962C8B-B14F-4D97-AF65-F5344CB8AC3E}">
        <p14:creationId xmlns:p14="http://schemas.microsoft.com/office/powerpoint/2010/main" val="2484882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3CBDA-A748-5D9D-28FF-33612611411B}"/>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7DAF2502-3AD4-DE75-50D1-93D6F5670DCF}"/>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Char char="§"/>
              <a:tabLst/>
              <a:defRPr/>
            </a:pPr>
            <a:r>
              <a:rPr kumimoji="0" lang="et-EE" sz="1800" b="1"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Kaalutlusvead</a:t>
            </a:r>
            <a:endPar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fi-FI"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fi-FI"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Kaalutlusõiguse teostamata jätmine. Kaalutlusnorm kohustab haldusorganit kaalumist läbi viima ja selle teostamata jätmine on kaalutlusviga.</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Kaalutlusõiguse ületamine. Kaalutlusnorm seab haldusorganile otsustamise piirid, millest ei tohi väljuda (valida tagajärge, mida ei ole õigusnormiga ette nähtud).</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Kaalutlusõiguse mitte-eesmärgipärane kohaldamine (kõrvalekaldumine seaduse eesmärgist ja mõttest).</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Põhiseaduslike väärtustega mittearvestamine, eelkõige proportsionaalsuse põhimõtte eiramine (sobimatu või ebaproportsionaalne tagajärg, õiguspärase ootuse eiramine).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Väljakujunenud halduspraktikast põhjendamatu kõrvalekaldumine (võrdse kohtlemise põhimõtte rikkumine).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Kaalumise puudulikkus (ei selgitata välja kõiki olulisi asjaolusid või jäetakse need tähelepanuta).</a:t>
            </a:r>
          </a:p>
          <a:p>
            <a:endParaRPr lang="et-EE" dirty="0"/>
          </a:p>
        </p:txBody>
      </p:sp>
    </p:spTree>
    <p:extLst>
      <p:ext uri="{BB962C8B-B14F-4D97-AF65-F5344CB8AC3E}">
        <p14:creationId xmlns:p14="http://schemas.microsoft.com/office/powerpoint/2010/main" val="987632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523F5-8EE5-3CC2-6448-6D5D4E59093B}"/>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334A9A84-DC43-68E1-3A3A-D40000176BC0}"/>
              </a:ext>
            </a:extLst>
          </p:cNvPr>
          <p:cNvSpPr>
            <a:spLocks noGrp="1"/>
          </p:cNvSpPr>
          <p:nvPr>
            <p:ph idx="1"/>
          </p:nvPr>
        </p:nvSpPr>
        <p:spPr/>
        <p:txBody>
          <a:bodyPr/>
          <a:lstStyle/>
          <a:p>
            <a:pPr marL="0" marR="0" lvl="0" indent="0" algn="just" defTabSz="914400" rtl="0" eaLnBrk="1" fontAlgn="auto" latinLnBrk="0" hangingPunct="1">
              <a:lnSpc>
                <a:spcPct val="115000"/>
              </a:lnSpc>
              <a:spcBef>
                <a:spcPts val="300"/>
              </a:spcBef>
              <a:spcAft>
                <a:spcPts val="300"/>
              </a:spcAft>
              <a:buClr>
                <a:srgbClr val="23A049"/>
              </a:buClr>
              <a:buSzTx/>
              <a:buNone/>
              <a:tabLst/>
              <a:defRPr/>
            </a:pPr>
            <a:r>
              <a:rPr kumimoji="0" lang="et-EE"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Ärakuulamisõiguse eiramine</a:t>
            </a:r>
          </a:p>
          <a:p>
            <a:pPr marL="342900" marR="0" lvl="0" indent="-342900" algn="just" defTabSz="914400" rtl="0" eaLnBrk="1" fontAlgn="auto" latinLnBrk="0" hangingPunct="1">
              <a:lnSpc>
                <a:spcPct val="115000"/>
              </a:lnSpc>
              <a:spcBef>
                <a:spcPts val="300"/>
              </a:spcBef>
              <a:spcAft>
                <a:spcPts val="300"/>
              </a:spcAft>
              <a:buClr>
                <a:srgbClr val="23A049"/>
              </a:buClr>
              <a:buSzTx/>
              <a:buFont typeface="+mj-lt"/>
              <a:buAutoNum type="arabicParenR"/>
              <a:tabLst/>
              <a:defRPr/>
            </a:pPr>
            <a:r>
              <a:rPr kumimoji="0" lang="et-EE"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Ärakuulamisõigust ei asenda õigus ja võimalus esitada vastuväiteid haldusakti vaidlustades vaidemenetluses või hilisemas kohtumenetluses.</a:t>
            </a:r>
          </a:p>
          <a:p>
            <a:pPr marL="342900" marR="0" lvl="0" indent="-342900" algn="just" defTabSz="914400" rtl="0" eaLnBrk="1" fontAlgn="auto" latinLnBrk="0" hangingPunct="1">
              <a:lnSpc>
                <a:spcPct val="115000"/>
              </a:lnSpc>
              <a:spcBef>
                <a:spcPts val="300"/>
              </a:spcBef>
              <a:spcAft>
                <a:spcPts val="300"/>
              </a:spcAft>
              <a:buClr>
                <a:srgbClr val="23A049"/>
              </a:buClr>
              <a:buSzTx/>
              <a:buFont typeface="+mj-lt"/>
              <a:buAutoNum type="arabicParenR"/>
              <a:tabLst/>
              <a:defRPr/>
            </a:pPr>
            <a:r>
              <a:rPr kumimoji="0" lang="et-EE"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Menetluses laekunud kaalukate vastuväidetega mittenõustumist tuleb põhjendada antavas otsuses endas (HMS § 56 lg 1). </a:t>
            </a:r>
          </a:p>
          <a:p>
            <a:pPr marL="342900" marR="0" lvl="0" indent="-342900" algn="just" defTabSz="914400" rtl="0" eaLnBrk="1" fontAlgn="auto" latinLnBrk="0" hangingPunct="1">
              <a:lnSpc>
                <a:spcPct val="115000"/>
              </a:lnSpc>
              <a:spcBef>
                <a:spcPts val="300"/>
              </a:spcBef>
              <a:spcAft>
                <a:spcPts val="300"/>
              </a:spcAft>
              <a:buClr>
                <a:srgbClr val="23A049"/>
              </a:buClr>
              <a:buSzTx/>
              <a:buFont typeface="+mj-lt"/>
              <a:buAutoNum type="arabicParenR"/>
              <a:tabLst/>
              <a:defRPr/>
            </a:pPr>
            <a:r>
              <a:rPr kumimoji="0" lang="et-EE"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Haldusmenetluse võib menetlusosalise arvamust ja vastuväiteid ära kuulamata läbi viia HMS § 40 lg 3 p-des 1-7 sätestatud alustel. Loetelu on ammendav.</a:t>
            </a:r>
          </a:p>
          <a:p>
            <a:pPr marL="342900" marR="0" lvl="0" indent="-342900" algn="just" defTabSz="914400" rtl="0" eaLnBrk="1" fontAlgn="auto" latinLnBrk="0" hangingPunct="1">
              <a:lnSpc>
                <a:spcPct val="115000"/>
              </a:lnSpc>
              <a:spcBef>
                <a:spcPts val="300"/>
              </a:spcBef>
              <a:spcAft>
                <a:spcPts val="300"/>
              </a:spcAft>
              <a:buClr>
                <a:srgbClr val="23A049"/>
              </a:buClr>
              <a:buSzTx/>
              <a:buFont typeface="+mj-lt"/>
              <a:buAutoNum type="arabicParenR"/>
              <a:tabLst/>
              <a:defRPr/>
            </a:pPr>
            <a:r>
              <a:rPr kumimoji="0" lang="et-EE"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Ärakuulamisõiguse rikkumise korral tuleb selgitada, kas see võis mõjutada lõpptulemust (HMS § 58). Vähetähtis rikkumine ei too vältimatult kaasa otsuse tühistamist. Oluline rikkumine toob kaasa otsuse õigusvastasuse ja tühistamise.</a:t>
            </a:r>
          </a:p>
          <a:p>
            <a:endParaRPr lang="et-EE" dirty="0"/>
          </a:p>
        </p:txBody>
      </p:sp>
    </p:spTree>
    <p:extLst>
      <p:ext uri="{BB962C8B-B14F-4D97-AF65-F5344CB8AC3E}">
        <p14:creationId xmlns:p14="http://schemas.microsoft.com/office/powerpoint/2010/main" val="2495242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7904B-BC71-465A-2350-0C06975286F0}"/>
              </a:ext>
            </a:extLst>
          </p:cNvPr>
          <p:cNvSpPr>
            <a:spLocks noGrp="1"/>
          </p:cNvSpPr>
          <p:nvPr>
            <p:ph type="title"/>
          </p:nvPr>
        </p:nvSpPr>
        <p:spPr/>
        <p:txBody>
          <a:bodyPr/>
          <a:lstStyle/>
          <a:p>
            <a:pPr algn="ctr"/>
            <a:r>
              <a:rPr lang="et-EE" dirty="0"/>
              <a:t>Kutse andmise otsus kui haldusakt</a:t>
            </a:r>
          </a:p>
        </p:txBody>
      </p:sp>
      <p:sp>
        <p:nvSpPr>
          <p:cNvPr id="3" name="Content Placeholder 2">
            <a:extLst>
              <a:ext uri="{FF2B5EF4-FFF2-40B4-BE49-F238E27FC236}">
                <a16:creationId xmlns:a16="http://schemas.microsoft.com/office/drawing/2014/main" id="{D5A401CD-0DB6-F51F-A16E-4E18BBC9A07B}"/>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Char char="§"/>
              <a:tabLst/>
              <a:defRPr/>
            </a:pP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Haldusakti teatavaks tegemine</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HMS § 61 lg 1: Haldusakt kehtib adressaadile teatavakstegemisest või kättetoimetamisest alates, kui haldusaktis ei ole ette nähtud hilisemat kehtima hakkamist.</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HMS § 62 lg 1: Haldusakt tehakse menetlusosalisele teatavaks vabas vormis, kui seaduses või määruses ei ole sätestatud teisiti. </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Vt konkreetse kutse andmise korra nõudeid</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Positiivne otsus saab teatavaks mh kutsetunnistuse registrisse kandmisega</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Negatiivne otsus tuleb HMS § 62 lg 2 kohaselt kätte toimetada</a:t>
            </a: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fi-FI" sz="1800" b="0" i="0" u="none" strike="noStrike" kern="1200" cap="none" spc="0" normalizeH="0" baseline="0" noProof="0" dirty="0">
                <a:ln>
                  <a:noFill/>
                </a:ln>
                <a:solidFill>
                  <a:srgbClr val="229F48"/>
                </a:solidFill>
                <a:effectLst/>
                <a:uLnTx/>
                <a:uFillTx/>
                <a:latin typeface="Wingdings" panose="05000000000000000000" pitchFamily="2" charset="2"/>
                <a:ea typeface="+mn-ea"/>
                <a:cs typeface="+mn-cs"/>
              </a:rPr>
              <a:t></a:t>
            </a:r>
            <a:r>
              <a:rPr kumimoji="0" lang="fi-FI"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Kutsetunnistuse kehtetuks tunnistamisel erisäte KutS</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 </a:t>
            </a:r>
            <a:r>
              <a:rPr kumimoji="0" lang="fi-FI"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a:t>
            </a:r>
            <a:r>
              <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 </a:t>
            </a:r>
            <a:r>
              <a:rPr kumimoji="0" lang="fi-FI"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22 lg 2: tähtkiri ja teade AT-s</a:t>
            </a:r>
            <a:endParaRPr kumimoji="0" lang="et-EE" sz="18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
                <a:srgbClr val="23A049"/>
              </a:buClr>
              <a:buSzTx/>
              <a:buFont typeface="Wingdings" panose="05000000000000000000" pitchFamily="2" charset="2"/>
              <a:buNone/>
              <a:tabLst/>
              <a:defRPr/>
            </a:pPr>
            <a:r>
              <a:rPr kumimoji="0" lang="et-EE" sz="1800" b="0" i="1"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Kuts § 22 lg 2: </a:t>
            </a:r>
            <a:r>
              <a:rPr kumimoji="0" lang="fi-FI" sz="1800" b="0" i="1"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Väljastatud kutsetunnistuse kehtetuks tunnistamisel kustutatakse see kutsetunnistus kutseregistrist ning kutsetunnistuse kehtetuks tunnistanud organ teatab otsusest asjaomasele isikule tähtkirjaga ja avaldab sellekohase kuulutuse Ametlikes Teadaannetes.</a:t>
            </a:r>
          </a:p>
          <a:p>
            <a:endParaRPr lang="et-EE" dirty="0"/>
          </a:p>
        </p:txBody>
      </p:sp>
    </p:spTree>
    <p:extLst>
      <p:ext uri="{BB962C8B-B14F-4D97-AF65-F5344CB8AC3E}">
        <p14:creationId xmlns:p14="http://schemas.microsoft.com/office/powerpoint/2010/main" val="318664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t-EE" dirty="0"/>
              <a:t>Haldusakti vaidlustamine</a:t>
            </a:r>
            <a:endParaRPr lang="en-US" dirty="0"/>
          </a:p>
        </p:txBody>
      </p:sp>
      <p:sp>
        <p:nvSpPr>
          <p:cNvPr id="3" name="Content Placeholder 2"/>
          <p:cNvSpPr>
            <a:spLocks noGrp="1"/>
          </p:cNvSpPr>
          <p:nvPr>
            <p:ph idx="1"/>
          </p:nvPr>
        </p:nvSpPr>
        <p:spPr/>
        <p:txBody>
          <a:bodyPr/>
          <a:lstStyle/>
          <a:p>
            <a:pPr marL="0" indent="0" algn="l">
              <a:buNone/>
            </a:pPr>
            <a:endParaRPr lang="et-EE" sz="1800" b="0" i="0" u="none" strike="noStrike" baseline="0" dirty="0">
              <a:solidFill>
                <a:srgbClr val="000000"/>
              </a:solidFill>
              <a:latin typeface="Open Sans" panose="020B0606030504020204" pitchFamily="34" charset="0"/>
            </a:endParaRPr>
          </a:p>
          <a:p>
            <a:r>
              <a:rPr lang="et-EE" sz="1800" b="0" i="0" u="none" strike="noStrike" baseline="0" dirty="0">
                <a:solidFill>
                  <a:srgbClr val="000000"/>
                </a:solidFill>
                <a:latin typeface="Open Sans" panose="020B0606030504020204" pitchFamily="34" charset="0"/>
              </a:rPr>
              <a:t>Haldusakti saab vaidlustada kaebuse esitamisega halduskohtule </a:t>
            </a:r>
            <a:r>
              <a:rPr lang="et-EE" sz="1800" b="1" i="0" u="none" strike="noStrike" baseline="0" dirty="0">
                <a:solidFill>
                  <a:srgbClr val="000000"/>
                </a:solidFill>
                <a:latin typeface="Open Sans" panose="020B0606030504020204" pitchFamily="34" charset="0"/>
              </a:rPr>
              <a:t>või</a:t>
            </a:r>
            <a:r>
              <a:rPr lang="et-EE" sz="1800" b="0" i="0" u="none" strike="noStrike" baseline="0" dirty="0">
                <a:solidFill>
                  <a:srgbClr val="000000"/>
                </a:solidFill>
                <a:latin typeface="Open Sans" panose="020B0606030504020204" pitchFamily="34" charset="0"/>
              </a:rPr>
              <a:t> vaide esitamisega vaideorganile</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Kohtusse pöördumine välistab vaidemenetluse</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Vaideorgan on kutse andmise menetluses vastava otsuse teinud haldusorgan (sh kutsekomisjon). Puudub kõrgemalseisev teenistuslikku järelevalvet teostav haldusorgan</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Vaie tuleb esitada 30 päeva jooksul haldusaktist teadasaamisest. Kättetoimetamise korral kättetoimetamisest, muul juhul võib tuvastamine olla keerulisem.</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Mõjuval põhjusel mööda lastud tähtaeg tuleb põhjendatud juhul ennistada</a:t>
            </a:r>
          </a:p>
          <a:p>
            <a:pPr marL="0" indent="0">
              <a:buNone/>
            </a:pPr>
            <a:r>
              <a:rPr lang="et-EE" sz="1800" b="0" i="0" u="none" strike="noStrike" baseline="0" dirty="0">
                <a:solidFill>
                  <a:srgbClr val="229F48"/>
                </a:solidFill>
                <a:latin typeface="Wingdings" panose="05000000000000000000" pitchFamily="2" charset="2"/>
              </a:rPr>
              <a:t></a:t>
            </a:r>
            <a:r>
              <a:rPr lang="et-EE" sz="1800" b="0" i="0" u="none" strike="noStrike" baseline="0" dirty="0">
                <a:solidFill>
                  <a:srgbClr val="000000"/>
                </a:solidFill>
                <a:latin typeface="Open Sans" panose="020B0606030504020204" pitchFamily="34" charset="0"/>
              </a:rPr>
              <a:t>Haldusakti peale esitatud vaidega saab taotleda selle osalist või täielikku kehtetuks tunnistamist.</a:t>
            </a:r>
          </a:p>
          <a:p>
            <a:endParaRPr lang="et-EE" dirty="0"/>
          </a:p>
        </p:txBody>
      </p:sp>
    </p:spTree>
    <p:extLst>
      <p:ext uri="{BB962C8B-B14F-4D97-AF65-F5344CB8AC3E}">
        <p14:creationId xmlns:p14="http://schemas.microsoft.com/office/powerpoint/2010/main" val="1851457095"/>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pen Sans NOVE">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 põhikiri notaritele 20.01.2017" id="{FAFEE26D-21DC-4543-AAB7-8B78453567A4}" vid="{30C93D93-1C5B-344D-AF16-243DC5E58765}"/>
    </a:ext>
  </a:extLst>
</a:theme>
</file>

<file path=ppt/theme/theme2.xml><?xml version="1.0" encoding="utf-8"?>
<a:theme xmlns:a="http://schemas.openxmlformats.org/drawingml/2006/main" name="Nove Tiitlislai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pen Sans NOVE">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 põhikiri notaritele 20.01.2017" id="{FAFEE26D-21DC-4543-AAB7-8B78453567A4}" vid="{7B60D8D5-D6BC-C841-BECF-6500DBCC933E}"/>
    </a:ext>
  </a:extLst>
</a:theme>
</file>

<file path=docProps/app.xml><?xml version="1.0" encoding="utf-8"?>
<Properties xmlns="http://schemas.openxmlformats.org/officeDocument/2006/extended-properties" xmlns:vt="http://schemas.openxmlformats.org/officeDocument/2006/docPropsVTypes">
  <Template>OÜ põhikiri notaritele 20.01.2017</Template>
  <TotalTime>2334</TotalTime>
  <Words>2099</Words>
  <Application>Microsoft Office PowerPoint</Application>
  <PresentationFormat>Widescreen</PresentationFormat>
  <Paragraphs>137</Paragraphs>
  <Slides>21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Arial</vt:lpstr>
      <vt:lpstr>Open Sans</vt:lpstr>
      <vt:lpstr>Open Sans Light</vt:lpstr>
      <vt:lpstr>Open Sans Semibold</vt:lpstr>
      <vt:lpstr>Wingdings</vt:lpstr>
      <vt:lpstr>Office'i kujundus</vt:lpstr>
      <vt:lpstr>Nove Tiitlislaid</vt:lpstr>
      <vt:lpstr>Kutse andmise otsus Vaidemenetlus  </vt:lpstr>
      <vt:lpstr>Kutse andmise otsus kui haldusakt</vt:lpstr>
      <vt:lpstr>Kutse andmise otsus kui haldusakt</vt:lpstr>
      <vt:lpstr>Kutse andmise otsus kui haldusakt</vt:lpstr>
      <vt:lpstr>Kutse andmise otsus kui haldusakt</vt:lpstr>
      <vt:lpstr>Kutse andmise otsus kui haldusakt</vt:lpstr>
      <vt:lpstr>Kutse andmise otsus kui haldusakt</vt:lpstr>
      <vt:lpstr>Kutse andmise otsus kui haldusakt</vt:lpstr>
      <vt:lpstr>Haldusakti vaidlustamine</vt:lpstr>
      <vt:lpstr>Vaidemenetlus</vt:lpstr>
      <vt:lpstr>Vaidemenetlus  Üldsätted</vt:lpstr>
      <vt:lpstr>Vaidemenetluse algus</vt:lpstr>
      <vt:lpstr>Vaide sisulised ja vormilised nõuded</vt:lpstr>
      <vt:lpstr>Vaide läbivaatamise ettevalmistamine</vt:lpstr>
      <vt:lpstr>Vaide läbivaatamine</vt:lpstr>
      <vt:lpstr>Vaideotsus</vt:lpstr>
      <vt:lpstr>Vaideotsus</vt:lpstr>
      <vt:lpstr>Vaideotsus</vt:lpstr>
      <vt:lpstr>Vaideotsuse edasikaebamise õigus</vt:lpstr>
      <vt:lpstr>Halduskohtumenetlus</vt:lpstr>
      <vt:lpstr>Tänan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Osaühingu põhikiri ja osanike vahelised kokkulepped</dc:title>
  <dc:creator>Urmas Volens | NOVE</dc:creator>
  <cp:lastModifiedBy>Veikko Puolakainen | NOVE</cp:lastModifiedBy>
  <cp:revision>164</cp:revision>
  <cp:lastPrinted>2020-12-10T09:44:02Z</cp:lastPrinted>
  <dcterms:created xsi:type="dcterms:W3CDTF">2017-02-20T21:56:45Z</dcterms:created>
  <dcterms:modified xsi:type="dcterms:W3CDTF">2025-02-05T17:31:03Z</dcterms:modified>
</cp:coreProperties>
</file>