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314" r:id="rId3"/>
    <p:sldId id="372" r:id="rId4"/>
    <p:sldId id="373" r:id="rId5"/>
    <p:sldId id="266" r:id="rId6"/>
    <p:sldId id="355" r:id="rId7"/>
    <p:sldId id="311" r:id="rId8"/>
    <p:sldId id="262" r:id="rId9"/>
    <p:sldId id="374" r:id="rId10"/>
    <p:sldId id="375" r:id="rId11"/>
    <p:sldId id="257" r:id="rId12"/>
    <p:sldId id="376" r:id="rId13"/>
    <p:sldId id="377" r:id="rId14"/>
    <p:sldId id="305" r:id="rId15"/>
    <p:sldId id="379" r:id="rId16"/>
    <p:sldId id="378" r:id="rId17"/>
    <p:sldId id="381" r:id="rId18"/>
    <p:sldId id="382" r:id="rId19"/>
    <p:sldId id="385" r:id="rId20"/>
    <p:sldId id="380" r:id="rId21"/>
    <p:sldId id="383" r:id="rId22"/>
    <p:sldId id="324" r:id="rId23"/>
    <p:sldId id="384" r:id="rId24"/>
  </p:sldIdLst>
  <p:sldSz cx="18288000" cy="10287000"/>
  <p:notesSz cx="6858000" cy="9144000"/>
  <p:embeddedFontLst>
    <p:embeddedFont>
      <p:font typeface="Avenir Next Condensed" panose="020B0506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Poppins" pitchFamily="2" charset="77"/>
      <p:regular r:id="rId34"/>
      <p:bold r:id="rId35"/>
      <p:italic r:id="rId36"/>
      <p:boldItalic r:id="rId37"/>
    </p:embeddedFont>
    <p:embeddedFont>
      <p:font typeface="Poppins Medium" panose="020B0604020202020204" pitchFamily="34"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896177-7520-756F-BF8B-B3C98DA35586}" name="Riin Pärnamets" initials="RP" userId="4b2568cec5fb035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605"/>
    <a:srgbClr val="6574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6" autoAdjust="0"/>
    <p:restoredTop sz="94363" autoAdjust="0"/>
  </p:normalViewPr>
  <p:slideViewPr>
    <p:cSldViewPr>
      <p:cViewPr varScale="1">
        <p:scale>
          <a:sx n="66" d="100"/>
          <a:sy n="66" d="100"/>
        </p:scale>
        <p:origin x="4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C50D5-06F7-7E4B-BB9A-DE3D2ADF54A3}" type="datetimeFigureOut">
              <a:rPr lang="en-EE" smtClean="0"/>
              <a:t>17.12.2023</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4367A-9839-0C42-A79A-35360E2CB6A1}" type="slidenum">
              <a:rPr lang="en-EE" smtClean="0"/>
              <a:t>‹#›</a:t>
            </a:fld>
            <a:endParaRPr lang="en-EE"/>
          </a:p>
        </p:txBody>
      </p:sp>
    </p:spTree>
    <p:extLst>
      <p:ext uri="{BB962C8B-B14F-4D97-AF65-F5344CB8AC3E}">
        <p14:creationId xmlns:p14="http://schemas.microsoft.com/office/powerpoint/2010/main" val="410812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10</a:t>
            </a:fld>
            <a:endParaRPr lang="en-EE"/>
          </a:p>
        </p:txBody>
      </p:sp>
    </p:spTree>
    <p:extLst>
      <p:ext uri="{BB962C8B-B14F-4D97-AF65-F5344CB8AC3E}">
        <p14:creationId xmlns:p14="http://schemas.microsoft.com/office/powerpoint/2010/main" val="226571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E" sz="1200" i="1" dirty="0">
                <a:latin typeface="Poppins" pitchFamily="2" charset="77"/>
                <a:ea typeface="Georgia" charset="0"/>
                <a:cs typeface="Poppins" pitchFamily="2" charset="77"/>
              </a:rPr>
              <a:t>“ Ka Eestis on paljudes rahvusvahelistes kontsernides töökeel inglise keel, see oleks ju hea koht, kuhu Europassi CV-ga kandideerida.”</a:t>
            </a:r>
          </a:p>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23</a:t>
            </a:fld>
            <a:endParaRPr lang="en-EE"/>
          </a:p>
        </p:txBody>
      </p:sp>
    </p:spTree>
    <p:extLst>
      <p:ext uri="{BB962C8B-B14F-4D97-AF65-F5344CB8AC3E}">
        <p14:creationId xmlns:p14="http://schemas.microsoft.com/office/powerpoint/2010/main" val="349628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12</a:t>
            </a:fld>
            <a:endParaRPr lang="en-EE"/>
          </a:p>
        </p:txBody>
      </p:sp>
    </p:spTree>
    <p:extLst>
      <p:ext uri="{BB962C8B-B14F-4D97-AF65-F5344CB8AC3E}">
        <p14:creationId xmlns:p14="http://schemas.microsoft.com/office/powerpoint/2010/main" val="390950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13</a:t>
            </a:fld>
            <a:endParaRPr lang="en-EE"/>
          </a:p>
        </p:txBody>
      </p:sp>
    </p:spTree>
    <p:extLst>
      <p:ext uri="{BB962C8B-B14F-4D97-AF65-F5344CB8AC3E}">
        <p14:creationId xmlns:p14="http://schemas.microsoft.com/office/powerpoint/2010/main" val="279962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E" sz="1200" i="1" dirty="0">
              <a:latin typeface="Poppins" pitchFamily="2" charset="77"/>
              <a:ea typeface="Georgia" charset="0"/>
              <a:cs typeface="Poppins" pitchFamily="2" charset="77"/>
            </a:endParaRPr>
          </a:p>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15</a:t>
            </a:fld>
            <a:endParaRPr lang="en-EE"/>
          </a:p>
        </p:txBody>
      </p:sp>
    </p:spTree>
    <p:extLst>
      <p:ext uri="{BB962C8B-B14F-4D97-AF65-F5344CB8AC3E}">
        <p14:creationId xmlns:p14="http://schemas.microsoft.com/office/powerpoint/2010/main" val="388351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16</a:t>
            </a:fld>
            <a:endParaRPr lang="en-EE"/>
          </a:p>
        </p:txBody>
      </p:sp>
    </p:spTree>
    <p:extLst>
      <p:ext uri="{BB962C8B-B14F-4D97-AF65-F5344CB8AC3E}">
        <p14:creationId xmlns:p14="http://schemas.microsoft.com/office/powerpoint/2010/main" val="34350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17</a:t>
            </a:fld>
            <a:endParaRPr lang="en-EE"/>
          </a:p>
        </p:txBody>
      </p:sp>
    </p:spTree>
    <p:extLst>
      <p:ext uri="{BB962C8B-B14F-4D97-AF65-F5344CB8AC3E}">
        <p14:creationId xmlns:p14="http://schemas.microsoft.com/office/powerpoint/2010/main" val="424076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18</a:t>
            </a:fld>
            <a:endParaRPr lang="en-EE"/>
          </a:p>
        </p:txBody>
      </p:sp>
    </p:spTree>
    <p:extLst>
      <p:ext uri="{BB962C8B-B14F-4D97-AF65-F5344CB8AC3E}">
        <p14:creationId xmlns:p14="http://schemas.microsoft.com/office/powerpoint/2010/main" val="236856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E" sz="1200" i="1" dirty="0">
                <a:latin typeface="Poppins" pitchFamily="2" charset="77"/>
                <a:ea typeface="Georgia" charset="0"/>
                <a:cs typeface="Poppins" pitchFamily="2" charset="77"/>
              </a:rPr>
              <a:t>“ Ka Eestis on paljudes rahvusvahelistes kontsernides töökeel inglise keel, see oleks ju hea koht, kuhu Europassi CV-ga kandideerida.”</a:t>
            </a:r>
          </a:p>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20</a:t>
            </a:fld>
            <a:endParaRPr lang="en-EE"/>
          </a:p>
        </p:txBody>
      </p:sp>
    </p:spTree>
    <p:extLst>
      <p:ext uri="{BB962C8B-B14F-4D97-AF65-F5344CB8AC3E}">
        <p14:creationId xmlns:p14="http://schemas.microsoft.com/office/powerpoint/2010/main" val="47056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E" sz="1200" i="1" dirty="0">
                <a:latin typeface="Poppins" pitchFamily="2" charset="77"/>
                <a:ea typeface="Georgia" charset="0"/>
                <a:cs typeface="Poppins" pitchFamily="2" charset="77"/>
              </a:rPr>
              <a:t>“ Ka Eestis on paljudes rahvusvahelistes kontsernides töökeel inglise keel, see oleks ju hea koht, kuhu Europassi CV-ga kandideerida.”</a:t>
            </a:r>
          </a:p>
          <a:p>
            <a:endParaRPr lang="en-EE" dirty="0"/>
          </a:p>
        </p:txBody>
      </p:sp>
      <p:sp>
        <p:nvSpPr>
          <p:cNvPr id="4" name="Slide Number Placeholder 3"/>
          <p:cNvSpPr>
            <a:spLocks noGrp="1"/>
          </p:cNvSpPr>
          <p:nvPr>
            <p:ph type="sldNum" sz="quarter" idx="5"/>
          </p:nvPr>
        </p:nvSpPr>
        <p:spPr/>
        <p:txBody>
          <a:bodyPr/>
          <a:lstStyle/>
          <a:p>
            <a:fld id="{3834367A-9839-0C42-A79A-35360E2CB6A1}" type="slidenum">
              <a:rPr lang="en-EE" smtClean="0"/>
              <a:t>21</a:t>
            </a:fld>
            <a:endParaRPr lang="en-EE"/>
          </a:p>
        </p:txBody>
      </p:sp>
    </p:spTree>
    <p:extLst>
      <p:ext uri="{BB962C8B-B14F-4D97-AF65-F5344CB8AC3E}">
        <p14:creationId xmlns:p14="http://schemas.microsoft.com/office/powerpoint/2010/main" val="339670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DEADD5-5636-724B-8C80-9FFB56D9D7BD}" type="datetime1">
              <a:rPr lang="en-US" smtClean="0"/>
              <a:t>12/17/23</a:t>
            </a:fld>
            <a:endParaRPr lang="en-US"/>
          </a:p>
        </p:txBody>
      </p:sp>
      <p:sp>
        <p:nvSpPr>
          <p:cNvPr id="5" name="Footer Placeholder 4"/>
          <p:cNvSpPr>
            <a:spLocks noGrp="1"/>
          </p:cNvSpPr>
          <p:nvPr>
            <p:ph type="ftr" sz="quarter" idx="11"/>
          </p:nvPr>
        </p:nvSpPr>
        <p:spPr/>
        <p:txBody>
          <a:bodyPr/>
          <a:lstStyle/>
          <a:p>
            <a:r>
              <a:rPr lang="en-US"/>
              <a:t>OKTOOBER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ACA1C-7F85-9244-BDC3-B6C0E5BDBBE3}" type="datetime1">
              <a:rPr lang="en-US" smtClean="0"/>
              <a:t>12/17/23</a:t>
            </a:fld>
            <a:endParaRPr lang="en-US"/>
          </a:p>
        </p:txBody>
      </p:sp>
      <p:sp>
        <p:nvSpPr>
          <p:cNvPr id="5" name="Footer Placeholder 4"/>
          <p:cNvSpPr>
            <a:spLocks noGrp="1"/>
          </p:cNvSpPr>
          <p:nvPr>
            <p:ph type="ftr" sz="quarter" idx="11"/>
          </p:nvPr>
        </p:nvSpPr>
        <p:spPr/>
        <p:txBody>
          <a:bodyPr/>
          <a:lstStyle/>
          <a:p>
            <a:r>
              <a:rPr lang="en-US"/>
              <a:t>OKTOOBER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669A20-A188-D942-9FF4-28BBA3962BAB}" type="datetime1">
              <a:rPr lang="en-US" smtClean="0"/>
              <a:t>12/17/23</a:t>
            </a:fld>
            <a:endParaRPr lang="en-US"/>
          </a:p>
        </p:txBody>
      </p:sp>
      <p:sp>
        <p:nvSpPr>
          <p:cNvPr id="5" name="Footer Placeholder 4"/>
          <p:cNvSpPr>
            <a:spLocks noGrp="1"/>
          </p:cNvSpPr>
          <p:nvPr>
            <p:ph type="ftr" sz="quarter" idx="11"/>
          </p:nvPr>
        </p:nvSpPr>
        <p:spPr/>
        <p:txBody>
          <a:bodyPr/>
          <a:lstStyle/>
          <a:p>
            <a:r>
              <a:rPr lang="en-US"/>
              <a:t>OKTOOBER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3EF8D-0439-D54A-923E-BC0E6912D64C}" type="datetime1">
              <a:rPr lang="en-US" smtClean="0"/>
              <a:t>12/17/23</a:t>
            </a:fld>
            <a:endParaRPr lang="en-US"/>
          </a:p>
        </p:txBody>
      </p:sp>
      <p:sp>
        <p:nvSpPr>
          <p:cNvPr id="5" name="Footer Placeholder 4"/>
          <p:cNvSpPr>
            <a:spLocks noGrp="1"/>
          </p:cNvSpPr>
          <p:nvPr>
            <p:ph type="ftr" sz="quarter" idx="11"/>
          </p:nvPr>
        </p:nvSpPr>
        <p:spPr/>
        <p:txBody>
          <a:bodyPr/>
          <a:lstStyle/>
          <a:p>
            <a:r>
              <a:rPr lang="en-US"/>
              <a:t>OKTOOBER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D140D-0384-D243-B6F9-4FB6B0262538}" type="datetime1">
              <a:rPr lang="en-US" smtClean="0"/>
              <a:t>12/17/23</a:t>
            </a:fld>
            <a:endParaRPr lang="en-US"/>
          </a:p>
        </p:txBody>
      </p:sp>
      <p:sp>
        <p:nvSpPr>
          <p:cNvPr id="5" name="Footer Placeholder 4"/>
          <p:cNvSpPr>
            <a:spLocks noGrp="1"/>
          </p:cNvSpPr>
          <p:nvPr>
            <p:ph type="ftr" sz="quarter" idx="11"/>
          </p:nvPr>
        </p:nvSpPr>
        <p:spPr/>
        <p:txBody>
          <a:bodyPr/>
          <a:lstStyle/>
          <a:p>
            <a:r>
              <a:rPr lang="en-US"/>
              <a:t>OKTOOBER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F6E66F-36DD-2946-BC9B-8C3E53E7EC52}" type="datetime1">
              <a:rPr lang="en-US" smtClean="0"/>
              <a:t>12/17/23</a:t>
            </a:fld>
            <a:endParaRPr lang="en-US"/>
          </a:p>
        </p:txBody>
      </p:sp>
      <p:sp>
        <p:nvSpPr>
          <p:cNvPr id="6" name="Footer Placeholder 5"/>
          <p:cNvSpPr>
            <a:spLocks noGrp="1"/>
          </p:cNvSpPr>
          <p:nvPr>
            <p:ph type="ftr" sz="quarter" idx="11"/>
          </p:nvPr>
        </p:nvSpPr>
        <p:spPr/>
        <p:txBody>
          <a:bodyPr/>
          <a:lstStyle/>
          <a:p>
            <a:r>
              <a:rPr lang="en-US"/>
              <a:t>OKTOOBER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B7EE6-18B9-0943-9C90-215D45CE5F7C}" type="datetime1">
              <a:rPr lang="en-US" smtClean="0"/>
              <a:t>12/17/23</a:t>
            </a:fld>
            <a:endParaRPr lang="en-US"/>
          </a:p>
        </p:txBody>
      </p:sp>
      <p:sp>
        <p:nvSpPr>
          <p:cNvPr id="8" name="Footer Placeholder 7"/>
          <p:cNvSpPr>
            <a:spLocks noGrp="1"/>
          </p:cNvSpPr>
          <p:nvPr>
            <p:ph type="ftr" sz="quarter" idx="11"/>
          </p:nvPr>
        </p:nvSpPr>
        <p:spPr/>
        <p:txBody>
          <a:bodyPr/>
          <a:lstStyle/>
          <a:p>
            <a:r>
              <a:rPr lang="en-US"/>
              <a:t>OKTOOBER 2023</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E3A948-A771-9F40-AAE9-C3088C6FFE2B}" type="datetime1">
              <a:rPr lang="en-US" smtClean="0"/>
              <a:t>12/17/23</a:t>
            </a:fld>
            <a:endParaRPr lang="en-US"/>
          </a:p>
        </p:txBody>
      </p:sp>
      <p:sp>
        <p:nvSpPr>
          <p:cNvPr id="4" name="Footer Placeholder 3"/>
          <p:cNvSpPr>
            <a:spLocks noGrp="1"/>
          </p:cNvSpPr>
          <p:nvPr>
            <p:ph type="ftr" sz="quarter" idx="11"/>
          </p:nvPr>
        </p:nvSpPr>
        <p:spPr/>
        <p:txBody>
          <a:bodyPr/>
          <a:lstStyle/>
          <a:p>
            <a:r>
              <a:rPr lang="en-US"/>
              <a:t>OKTOOBER 2023</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6B8FF-D21F-AA47-8FE8-598D2BC552CF}" type="datetime1">
              <a:rPr lang="en-US" smtClean="0"/>
              <a:t>12/17/23</a:t>
            </a:fld>
            <a:endParaRPr lang="en-US"/>
          </a:p>
        </p:txBody>
      </p:sp>
      <p:sp>
        <p:nvSpPr>
          <p:cNvPr id="3" name="Footer Placeholder 2"/>
          <p:cNvSpPr>
            <a:spLocks noGrp="1"/>
          </p:cNvSpPr>
          <p:nvPr>
            <p:ph type="ftr" sz="quarter" idx="11"/>
          </p:nvPr>
        </p:nvSpPr>
        <p:spPr/>
        <p:txBody>
          <a:bodyPr/>
          <a:lstStyle/>
          <a:p>
            <a:r>
              <a:rPr lang="en-US"/>
              <a:t>OKTOOBER 2023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27E0C7-E53C-CD4A-BFA1-A05D50BDDFA3}" type="datetime1">
              <a:rPr lang="en-US" smtClean="0"/>
              <a:t>12/17/23</a:t>
            </a:fld>
            <a:endParaRPr lang="en-US"/>
          </a:p>
        </p:txBody>
      </p:sp>
      <p:sp>
        <p:nvSpPr>
          <p:cNvPr id="6" name="Footer Placeholder 5"/>
          <p:cNvSpPr>
            <a:spLocks noGrp="1"/>
          </p:cNvSpPr>
          <p:nvPr>
            <p:ph type="ftr" sz="quarter" idx="11"/>
          </p:nvPr>
        </p:nvSpPr>
        <p:spPr/>
        <p:txBody>
          <a:bodyPr/>
          <a:lstStyle/>
          <a:p>
            <a:r>
              <a:rPr lang="en-US"/>
              <a:t>OKTOOBER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E8810-577D-AB49-860D-E4499280DDCE}" type="datetime1">
              <a:rPr lang="en-US" smtClean="0"/>
              <a:t>12/17/23</a:t>
            </a:fld>
            <a:endParaRPr lang="en-US"/>
          </a:p>
        </p:txBody>
      </p:sp>
      <p:sp>
        <p:nvSpPr>
          <p:cNvPr id="6" name="Footer Placeholder 5"/>
          <p:cNvSpPr>
            <a:spLocks noGrp="1"/>
          </p:cNvSpPr>
          <p:nvPr>
            <p:ph type="ftr" sz="quarter" idx="11"/>
          </p:nvPr>
        </p:nvSpPr>
        <p:spPr/>
        <p:txBody>
          <a:bodyPr/>
          <a:lstStyle/>
          <a:p>
            <a:r>
              <a:rPr lang="en-US"/>
              <a:t>OKTOOBER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60273-2145-E241-9825-A5ABAD24FE72}" type="datetime1">
              <a:rPr lang="en-US" smtClean="0"/>
              <a:t>12/17/23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OKTOOBER 2023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504795"/>
            <a:ext cx="5743699" cy="2782205"/>
            <a:chOff x="0" y="0"/>
            <a:chExt cx="1942930" cy="941141"/>
          </a:xfrm>
          <a:solidFill>
            <a:schemeClr val="bg1">
              <a:lumMod val="85000"/>
            </a:schemeClr>
          </a:solidFill>
        </p:grpSpPr>
        <p:sp>
          <p:nvSpPr>
            <p:cNvPr id="3" name="Freeform 3"/>
            <p:cNvSpPr/>
            <p:nvPr/>
          </p:nvSpPr>
          <p:spPr>
            <a:xfrm>
              <a:off x="0" y="0"/>
              <a:ext cx="1942930" cy="941141"/>
            </a:xfrm>
            <a:custGeom>
              <a:avLst/>
              <a:gdLst/>
              <a:ahLst/>
              <a:cxnLst/>
              <a:rect l="l" t="t" r="r" b="b"/>
              <a:pathLst>
                <a:path w="1942930" h="941141">
                  <a:moveTo>
                    <a:pt x="0" y="0"/>
                  </a:moveTo>
                  <a:lnTo>
                    <a:pt x="1942930" y="0"/>
                  </a:lnTo>
                  <a:lnTo>
                    <a:pt x="1942930" y="941141"/>
                  </a:lnTo>
                  <a:lnTo>
                    <a:pt x="0" y="941141"/>
                  </a:lnTo>
                  <a:close/>
                </a:path>
              </a:pathLst>
            </a:custGeom>
            <a:grpFill/>
          </p:spPr>
          <p:txBody>
            <a:bodyPr/>
            <a:lstStyle/>
            <a:p>
              <a:endParaRPr lang="en-EE"/>
            </a:p>
          </p:txBody>
        </p:sp>
      </p:grpSp>
      <p:grpSp>
        <p:nvGrpSpPr>
          <p:cNvPr id="4" name="Group 4"/>
          <p:cNvGrpSpPr/>
          <p:nvPr/>
        </p:nvGrpSpPr>
        <p:grpSpPr>
          <a:xfrm>
            <a:off x="5743699" y="7504795"/>
            <a:ext cx="6852302" cy="2782205"/>
            <a:chOff x="0" y="0"/>
            <a:chExt cx="2317939" cy="941141"/>
          </a:xfrm>
          <a:solidFill>
            <a:srgbClr val="C00000"/>
          </a:solidFill>
        </p:grpSpPr>
        <p:sp>
          <p:nvSpPr>
            <p:cNvPr id="5" name="Freeform 5"/>
            <p:cNvSpPr/>
            <p:nvPr/>
          </p:nvSpPr>
          <p:spPr>
            <a:xfrm>
              <a:off x="0" y="0"/>
              <a:ext cx="2317939" cy="941141"/>
            </a:xfrm>
            <a:custGeom>
              <a:avLst/>
              <a:gdLst/>
              <a:ahLst/>
              <a:cxnLst/>
              <a:rect l="l" t="t" r="r" b="b"/>
              <a:pathLst>
                <a:path w="2317939" h="941141">
                  <a:moveTo>
                    <a:pt x="0" y="0"/>
                  </a:moveTo>
                  <a:lnTo>
                    <a:pt x="2317939" y="0"/>
                  </a:lnTo>
                  <a:lnTo>
                    <a:pt x="2317939" y="941141"/>
                  </a:lnTo>
                  <a:lnTo>
                    <a:pt x="0" y="941141"/>
                  </a:lnTo>
                  <a:close/>
                </a:path>
              </a:pathLst>
            </a:custGeom>
            <a:grpFill/>
          </p:spPr>
          <p:txBody>
            <a:bodyPr/>
            <a:lstStyle/>
            <a:p>
              <a:endParaRPr lang="en-EE"/>
            </a:p>
          </p:txBody>
        </p:sp>
      </p:grpSp>
      <p:grpSp>
        <p:nvGrpSpPr>
          <p:cNvPr id="6" name="Group 6"/>
          <p:cNvGrpSpPr/>
          <p:nvPr/>
        </p:nvGrpSpPr>
        <p:grpSpPr>
          <a:xfrm>
            <a:off x="12596002" y="7504795"/>
            <a:ext cx="5691998" cy="2782205"/>
            <a:chOff x="0" y="0"/>
            <a:chExt cx="1925441" cy="941141"/>
          </a:xfrm>
          <a:solidFill>
            <a:srgbClr val="65748E"/>
          </a:solidFill>
        </p:grpSpPr>
        <p:sp>
          <p:nvSpPr>
            <p:cNvPr id="7" name="Freeform 7"/>
            <p:cNvSpPr/>
            <p:nvPr/>
          </p:nvSpPr>
          <p:spPr>
            <a:xfrm>
              <a:off x="0" y="0"/>
              <a:ext cx="1925441" cy="941141"/>
            </a:xfrm>
            <a:custGeom>
              <a:avLst/>
              <a:gdLst/>
              <a:ahLst/>
              <a:cxnLst/>
              <a:rect l="l" t="t" r="r" b="b"/>
              <a:pathLst>
                <a:path w="1925441" h="941141">
                  <a:moveTo>
                    <a:pt x="0" y="0"/>
                  </a:moveTo>
                  <a:lnTo>
                    <a:pt x="1925441" y="0"/>
                  </a:lnTo>
                  <a:lnTo>
                    <a:pt x="1925441" y="941141"/>
                  </a:lnTo>
                  <a:lnTo>
                    <a:pt x="0" y="941141"/>
                  </a:lnTo>
                  <a:close/>
                </a:path>
              </a:pathLst>
            </a:custGeom>
            <a:grpFill/>
          </p:spPr>
          <p:txBody>
            <a:bodyPr/>
            <a:lstStyle/>
            <a:p>
              <a:endParaRPr lang="en-EE"/>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971019" y="7504795"/>
            <a:ext cx="2782205" cy="2782205"/>
          </a:xfrm>
          <a:prstGeom prst="rect">
            <a:avLst/>
          </a:prstGeom>
        </p:spPr>
      </p:pic>
      <p:grpSp>
        <p:nvGrpSpPr>
          <p:cNvPr id="9" name="Group 9"/>
          <p:cNvGrpSpPr/>
          <p:nvPr/>
        </p:nvGrpSpPr>
        <p:grpSpPr>
          <a:xfrm>
            <a:off x="4038600" y="810692"/>
            <a:ext cx="11225802" cy="218008"/>
            <a:chOff x="0" y="0"/>
            <a:chExt cx="25294954" cy="571500"/>
          </a:xfrm>
        </p:grpSpPr>
        <p:sp>
          <p:nvSpPr>
            <p:cNvPr id="10" name="Freeform 10"/>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2" name="TextBox 12"/>
          <p:cNvSpPr txBox="1"/>
          <p:nvPr/>
        </p:nvSpPr>
        <p:spPr>
          <a:xfrm>
            <a:off x="1219199" y="2777369"/>
            <a:ext cx="14630401" cy="4555093"/>
          </a:xfrm>
          <a:prstGeom prst="rect">
            <a:avLst/>
          </a:prstGeom>
        </p:spPr>
        <p:txBody>
          <a:bodyPr wrap="square" lIns="0" tIns="0" rIns="0" bIns="0" rtlCol="0" anchor="t">
            <a:spAutoFit/>
          </a:bodyPr>
          <a:lstStyle/>
          <a:p>
            <a:pPr algn="r"/>
            <a:r>
              <a:rPr lang="et-EE" sz="3600" b="1" dirty="0">
                <a:solidFill>
                  <a:schemeClr val="tx1"/>
                </a:solidFill>
                <a:latin typeface="Poppins" pitchFamily="2" charset="77"/>
                <a:ea typeface="Georgia" charset="0"/>
                <a:cs typeface="Poppins" pitchFamily="2" charset="77"/>
              </a:rPr>
              <a:t>“EUROPASS JA EUROGUIDANCE SIDUSRÜHMADE VAJADUSED </a:t>
            </a:r>
          </a:p>
          <a:p>
            <a:pPr algn="r"/>
            <a:r>
              <a:rPr lang="et-EE" sz="3600" b="1" dirty="0">
                <a:solidFill>
                  <a:schemeClr val="tx1"/>
                </a:solidFill>
                <a:latin typeface="Poppins" pitchFamily="2" charset="77"/>
                <a:ea typeface="Georgia" charset="0"/>
                <a:cs typeface="Poppins" pitchFamily="2" charset="77"/>
              </a:rPr>
              <a:t>ÕPI- JA TÖÖRÄNDE TOETAMISEKS” </a:t>
            </a:r>
          </a:p>
          <a:p>
            <a:pPr algn="r"/>
            <a:endParaRPr lang="et-EE" sz="3200" b="1" dirty="0">
              <a:solidFill>
                <a:schemeClr val="tx1"/>
              </a:solidFill>
              <a:latin typeface="Poppins" pitchFamily="2" charset="77"/>
              <a:ea typeface="Georgia" charset="0"/>
              <a:cs typeface="Poppins" pitchFamily="2" charset="77"/>
            </a:endParaRPr>
          </a:p>
          <a:p>
            <a:pPr algn="r"/>
            <a:r>
              <a:rPr lang="et-EE" sz="3200" b="1" dirty="0">
                <a:solidFill>
                  <a:schemeClr val="tx1"/>
                </a:solidFill>
                <a:latin typeface="Poppins" pitchFamily="2" charset="77"/>
                <a:ea typeface="Georgia" charset="0"/>
                <a:cs typeface="Poppins" pitchFamily="2" charset="77"/>
              </a:rPr>
              <a:t>UURINGU KOKKUVÕTE  (2023)</a:t>
            </a:r>
            <a:br>
              <a:rPr lang="et-EE" sz="3200" b="1" dirty="0">
                <a:solidFill>
                  <a:schemeClr val="tx1"/>
                </a:solidFill>
                <a:latin typeface="Poppins" pitchFamily="2" charset="77"/>
                <a:ea typeface="Georgia" charset="0"/>
                <a:cs typeface="Poppins" pitchFamily="2" charset="77"/>
              </a:rPr>
            </a:br>
            <a:br>
              <a:rPr lang="et-EE" sz="3200" b="1" dirty="0">
                <a:solidFill>
                  <a:schemeClr val="tx1"/>
                </a:solidFill>
                <a:latin typeface="Poppins" pitchFamily="2" charset="77"/>
                <a:ea typeface="Georgia" charset="0"/>
                <a:cs typeface="Poppins" pitchFamily="2" charset="77"/>
              </a:rPr>
            </a:br>
            <a:endParaRPr lang="et-EE" sz="3200" b="1" dirty="0">
              <a:solidFill>
                <a:schemeClr val="tx1"/>
              </a:solidFill>
              <a:latin typeface="Poppins" pitchFamily="2" charset="77"/>
              <a:ea typeface="Georgia" charset="0"/>
              <a:cs typeface="Poppins" pitchFamily="2" charset="77"/>
            </a:endParaRPr>
          </a:p>
          <a:p>
            <a:pPr algn="r"/>
            <a:r>
              <a:rPr lang="et-EE" sz="3200" dirty="0">
                <a:solidFill>
                  <a:schemeClr val="tx1"/>
                </a:solidFill>
                <a:latin typeface="Poppins" pitchFamily="2" charset="77"/>
                <a:ea typeface="Georgia" charset="0"/>
                <a:cs typeface="Poppins" pitchFamily="2" charset="77"/>
              </a:rPr>
              <a:t>Koostaja: Eesti Uuringukeskus OÜ</a:t>
            </a:r>
            <a:br>
              <a:rPr lang="et-EE" sz="3200" dirty="0">
                <a:solidFill>
                  <a:schemeClr val="tx1"/>
                </a:solidFill>
                <a:latin typeface="Poppins" pitchFamily="2" charset="77"/>
                <a:ea typeface="Georgia" charset="0"/>
                <a:cs typeface="Poppins" pitchFamily="2" charset="77"/>
              </a:rPr>
            </a:br>
            <a:r>
              <a:rPr lang="et-EE" sz="3200" dirty="0">
                <a:solidFill>
                  <a:schemeClr val="tx1"/>
                </a:solidFill>
                <a:latin typeface="Poppins" pitchFamily="2" charset="77"/>
                <a:ea typeface="Georgia" charset="0"/>
                <a:cs typeface="Poppins" pitchFamily="2" charset="77"/>
              </a:rPr>
              <a:t>Tellija: SA Kutsekoda</a:t>
            </a:r>
            <a:br>
              <a:rPr lang="et-EE" sz="3200" dirty="0">
                <a:solidFill>
                  <a:schemeClr val="tx1"/>
                </a:solidFill>
                <a:latin typeface="Poppins" pitchFamily="2" charset="77"/>
                <a:ea typeface="Georgia" charset="0"/>
                <a:cs typeface="Poppins" pitchFamily="2" charset="77"/>
              </a:rPr>
            </a:br>
            <a:endParaRPr lang="en-US" sz="3200" dirty="0">
              <a:solidFill>
                <a:srgbClr val="000000"/>
              </a:solidFill>
              <a:latin typeface="Poppins" pitchFamily="2" charset="77"/>
              <a:cs typeface="Poppins" pitchFamily="2" charset="77"/>
            </a:endParaRPr>
          </a:p>
        </p:txBody>
      </p:sp>
      <p:sp>
        <p:nvSpPr>
          <p:cNvPr id="14" name="TextBox 14"/>
          <p:cNvSpPr txBox="1"/>
          <p:nvPr/>
        </p:nvSpPr>
        <p:spPr>
          <a:xfrm>
            <a:off x="15468600" y="844013"/>
            <a:ext cx="2133599" cy="232756"/>
          </a:xfrm>
          <a:prstGeom prst="rect">
            <a:avLst/>
          </a:prstGeom>
        </p:spPr>
        <p:txBody>
          <a:bodyPr wrap="square" lIns="0" tIns="0" rIns="0" bIns="0" rtlCol="0" anchor="t">
            <a:spAutoFit/>
          </a:bodyPr>
          <a:lstStyle/>
          <a:p>
            <a:pPr algn="ctr">
              <a:lnSpc>
                <a:spcPts val="1680"/>
              </a:lnSpc>
            </a:pPr>
            <a:r>
              <a:rPr lang="en-US" spc="98" dirty="0">
                <a:solidFill>
                  <a:srgbClr val="000000"/>
                </a:solidFill>
                <a:latin typeface="Poppins Medium"/>
              </a:rPr>
              <a:t>DETSEMBER 2023</a:t>
            </a:r>
          </a:p>
        </p:txBody>
      </p:sp>
      <p:sp>
        <p:nvSpPr>
          <p:cNvPr id="15" name="TextBox 15"/>
          <p:cNvSpPr txBox="1"/>
          <p:nvPr/>
        </p:nvSpPr>
        <p:spPr>
          <a:xfrm>
            <a:off x="381000" y="822077"/>
            <a:ext cx="4533900" cy="232756"/>
          </a:xfrm>
          <a:prstGeom prst="rect">
            <a:avLst/>
          </a:prstGeom>
        </p:spPr>
        <p:txBody>
          <a:bodyPr wrap="square" lIns="0" tIns="0" rIns="0" bIns="0" rtlCol="0" anchor="t">
            <a:spAutoFit/>
          </a:bodyPr>
          <a:lstStyle/>
          <a:p>
            <a:pPr>
              <a:lnSpc>
                <a:spcPts val="1680"/>
              </a:lnSpc>
            </a:pPr>
            <a:r>
              <a:rPr lang="en-US" spc="98" dirty="0">
                <a:solidFill>
                  <a:srgbClr val="000000"/>
                </a:solidFill>
                <a:latin typeface="Poppins Medium"/>
              </a:rPr>
              <a:t>EESTI UURINGUKESKUS OÜ</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5" name="TextBox 4">
            <a:extLst>
              <a:ext uri="{FF2B5EF4-FFF2-40B4-BE49-F238E27FC236}">
                <a16:creationId xmlns:a16="http://schemas.microsoft.com/office/drawing/2014/main" id="{4E7DD6BB-8A52-C8D6-7F19-96493D7E9976}"/>
              </a:ext>
            </a:extLst>
          </p:cNvPr>
          <p:cNvSpPr txBox="1"/>
          <p:nvPr/>
        </p:nvSpPr>
        <p:spPr>
          <a:xfrm>
            <a:off x="1676400" y="1422051"/>
            <a:ext cx="14325600" cy="5940088"/>
          </a:xfrm>
          <a:prstGeom prst="rect">
            <a:avLst/>
          </a:prstGeom>
          <a:noFill/>
        </p:spPr>
        <p:txBody>
          <a:bodyPr wrap="square">
            <a:spAutoFit/>
          </a:bodyPr>
          <a:lstStyle/>
          <a:p>
            <a:r>
              <a:rPr lang="et-EE" sz="2000" b="1" dirty="0">
                <a:latin typeface="Poppins" pitchFamily="2" charset="77"/>
                <a:ea typeface="Georgia" charset="0"/>
                <a:cs typeface="Poppins" pitchFamily="2" charset="77"/>
              </a:rPr>
              <a:t>Sidusrühmade hinnangul on nende sihtrühma teadlikkus Europassi teenustest ja väljunditest madal ja see on ka põhjus, miks Europassi kodulehele satutakse harva ning teenuseid kasutatakse harvem kui  vastajate hinnangul võiks. Lõpptarbija jõuab Europassi kodulehele pigem siis, kui keegi teine neid sinna suunab (nt seoses </a:t>
            </a:r>
            <a:r>
              <a:rPr lang="et-EE" sz="2000" b="1" dirty="0" err="1">
                <a:latin typeface="Poppins" pitchFamily="2" charset="77"/>
                <a:ea typeface="Georgia" charset="0"/>
                <a:cs typeface="Poppins" pitchFamily="2" charset="77"/>
              </a:rPr>
              <a:t>Erasmus</a:t>
            </a:r>
            <a:r>
              <a:rPr lang="et-EE" sz="2000" b="1" dirty="0">
                <a:latin typeface="Poppins" pitchFamily="2" charset="77"/>
                <a:ea typeface="Georgia" charset="0"/>
                <a:cs typeface="Poppins" pitchFamily="2" charset="77"/>
              </a:rPr>
              <a:t>+ programmiga,  välismaale õppima või tööle kandideerimisel).</a:t>
            </a:r>
          </a:p>
          <a:p>
            <a:pPr marL="0" indent="0">
              <a:buNone/>
            </a:pPr>
            <a:r>
              <a:rPr lang="en-EE" sz="2000" i="1" dirty="0">
                <a:latin typeface="Poppins" pitchFamily="2" charset="77"/>
                <a:ea typeface="Times New Roman" panose="02020603050405020304" pitchFamily="18" charset="0"/>
                <a:cs typeface="Poppins" pitchFamily="2" charset="77"/>
              </a:rPr>
              <a:t>“H</a:t>
            </a:r>
            <a:r>
              <a:rPr lang="en-EE" sz="2000" i="1" dirty="0">
                <a:effectLst/>
                <a:latin typeface="Poppins" pitchFamily="2" charset="77"/>
                <a:ea typeface="Times New Roman" panose="02020603050405020304" pitchFamily="18" charset="0"/>
                <a:cs typeface="Poppins" pitchFamily="2" charset="77"/>
              </a:rPr>
              <a:t>ästi palju jääb üldse selle taha, et inimesed tegelikult ei tea, et Europass olemas on ja nad ei suuda seostada seda sellega, et Europassi CV-d võiks kasutada ka niisama, et see ei tähenda, et ma pean minema teise riiki tööle.”</a:t>
            </a:r>
          </a:p>
          <a:p>
            <a:pPr marL="0" indent="0">
              <a:buNone/>
            </a:pPr>
            <a:r>
              <a:rPr lang="en-EE" sz="2000" i="1" dirty="0">
                <a:latin typeface="Poppins" pitchFamily="2" charset="77"/>
                <a:ea typeface="Times New Roman" panose="02020603050405020304" pitchFamily="18" charset="0"/>
                <a:cs typeface="Poppins" pitchFamily="2" charset="77"/>
              </a:rPr>
              <a:t>“N</a:t>
            </a:r>
            <a:r>
              <a:rPr lang="en-EE" sz="2000" i="1" dirty="0">
                <a:effectLst/>
                <a:latin typeface="Poppins" pitchFamily="2" charset="77"/>
                <a:ea typeface="Times New Roman" panose="02020603050405020304" pitchFamily="18" charset="0"/>
                <a:cs typeface="Poppins" pitchFamily="2" charset="77"/>
              </a:rPr>
              <a:t>äiteks teine meie kooli projektijuht ei </a:t>
            </a:r>
            <a:r>
              <a:rPr lang="en-EE" sz="2000" i="1" dirty="0">
                <a:latin typeface="Poppins" pitchFamily="2" charset="77"/>
                <a:ea typeface="Times New Roman" panose="02020603050405020304" pitchFamily="18" charset="0"/>
                <a:cs typeface="Poppins" pitchFamily="2" charset="77"/>
              </a:rPr>
              <a:t>t</a:t>
            </a:r>
            <a:r>
              <a:rPr lang="en-EE" sz="2000" i="1" dirty="0">
                <a:effectLst/>
                <a:latin typeface="Poppins" pitchFamily="2" charset="77"/>
                <a:ea typeface="Times New Roman" panose="02020603050405020304" pitchFamily="18" charset="0"/>
                <a:cs typeface="Poppins" pitchFamily="2" charset="77"/>
              </a:rPr>
              <a:t>ea Europassist mitte midagi, küsis, et miks seda vaja. Et ühesõnaga need tegijad, kes siis nagu õhinapõhiselt rahvusvaheliste projektidega tegelevad, siis see info jõuab nendeni juhuslikku teed pidi. Võiks olla rohkem süsteemsem ja laiapõhjalisem info jagamine. Ja erinevatel aegadel lisanduvad ju erinevad inimesed.</a:t>
            </a:r>
            <a:r>
              <a:rPr lang="en-EE" sz="2000" i="1" dirty="0">
                <a:effectLst/>
                <a:latin typeface="Poppins" pitchFamily="2" charset="77"/>
                <a:cs typeface="Poppins" pitchFamily="2" charset="77"/>
              </a:rPr>
              <a:t> “</a:t>
            </a:r>
          </a:p>
          <a:p>
            <a:pPr marL="0" indent="0">
              <a:buNone/>
            </a:pPr>
            <a:r>
              <a:rPr lang="en-EE" sz="2000" i="1" dirty="0">
                <a:latin typeface="Poppins" pitchFamily="2" charset="77"/>
                <a:ea typeface="Times New Roman" panose="02020603050405020304" pitchFamily="18" charset="0"/>
                <a:cs typeface="Poppins" pitchFamily="2" charset="77"/>
              </a:rPr>
              <a:t>“E</a:t>
            </a:r>
            <a:r>
              <a:rPr lang="en-EE" sz="2000" i="1" dirty="0">
                <a:effectLst/>
                <a:latin typeface="Poppins" pitchFamily="2" charset="77"/>
                <a:ea typeface="Times New Roman" panose="02020603050405020304" pitchFamily="18" charset="0"/>
                <a:cs typeface="Poppins" pitchFamily="2" charset="77"/>
              </a:rPr>
              <a:t>uropassi kodulehele satuvad meie õpilased ainult tänu sellele, et neil on vaja CV koostada seoses õpirändega, ega nad sinna ju muidu ei läheks, sest neil ei ole sinna asja tegelikult.”</a:t>
            </a:r>
            <a:endParaRPr lang="et-EE" sz="2000" i="1" dirty="0">
              <a:latin typeface="Poppins" pitchFamily="2" charset="77"/>
              <a:ea typeface="Georgia" charset="0"/>
              <a:cs typeface="Poppins" pitchFamily="2" charset="77"/>
            </a:endParaRPr>
          </a:p>
          <a:p>
            <a:pPr marL="0" indent="0">
              <a:buNone/>
            </a:pPr>
            <a:endParaRPr lang="et-EE" sz="2000" b="1" dirty="0">
              <a:latin typeface="Poppins" pitchFamily="2" charset="77"/>
              <a:ea typeface="Georgia" charset="0"/>
              <a:cs typeface="Poppins" pitchFamily="2" charset="77"/>
            </a:endParaRPr>
          </a:p>
          <a:p>
            <a:r>
              <a:rPr lang="et-EE" sz="2000" b="1" dirty="0">
                <a:latin typeface="Poppins" pitchFamily="2" charset="77"/>
                <a:ea typeface="Georgia" charset="0"/>
                <a:cs typeface="Poppins" pitchFamily="2" charset="77"/>
              </a:rPr>
              <a:t>Lisaks toodi Europassi kodulehe vähese külastamise põhjusena välja, et vastaja hinnangul kodulehel olevat infot väga tihti ei uuendata. </a:t>
            </a:r>
          </a:p>
          <a:p>
            <a:pPr marL="0" indent="0">
              <a:buNone/>
            </a:pPr>
            <a:r>
              <a:rPr lang="en-EE" sz="2000" i="1" dirty="0">
                <a:effectLst/>
                <a:latin typeface="Poppins" pitchFamily="2" charset="77"/>
                <a:ea typeface="Times New Roman" panose="02020603050405020304" pitchFamily="18" charset="0"/>
                <a:cs typeface="Poppins" pitchFamily="2" charset="77"/>
              </a:rPr>
              <a:t>“Pigem ma ei käi kodulehel seetõttu, et ma arvan, et seal ei ole midagi uut.”</a:t>
            </a:r>
          </a:p>
          <a:p>
            <a:pPr marL="0" indent="0">
              <a:buNone/>
            </a:pPr>
            <a:r>
              <a:rPr lang="en-EE" sz="2000" i="1" dirty="0">
                <a:effectLst/>
                <a:latin typeface="Poppins" pitchFamily="2" charset="77"/>
                <a:ea typeface="Times New Roman" panose="02020603050405020304" pitchFamily="18" charset="0"/>
                <a:cs typeface="Poppins" pitchFamily="2" charset="77"/>
              </a:rPr>
              <a:t>“Ma vaatasin, et see lehekülg on ka jäänud seisma mingisse, ma ei tea, mis aastasse, minu arvates 2023. aastast ei ole seal mingeid uudiseid vms.”</a:t>
            </a:r>
            <a:endParaRPr lang="et-EE" sz="2000" b="1" i="1" dirty="0">
              <a:latin typeface="Poppins" pitchFamily="2" charset="77"/>
              <a:ea typeface="Georgia" charset="0"/>
              <a:cs typeface="Poppins" pitchFamily="2" charset="77"/>
            </a:endParaRPr>
          </a:p>
        </p:txBody>
      </p:sp>
    </p:spTree>
    <p:extLst>
      <p:ext uri="{BB962C8B-B14F-4D97-AF65-F5344CB8AC3E}">
        <p14:creationId xmlns:p14="http://schemas.microsoft.com/office/powerpoint/2010/main" val="149929106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908" y="2901855"/>
            <a:ext cx="5657850" cy="5657850"/>
            <a:chOff x="0" y="0"/>
            <a:chExt cx="6350000" cy="6350000"/>
          </a:xfrm>
          <a:solidFill>
            <a:srgbClr val="C00000"/>
          </a:solidFill>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EE"/>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7097" y="0"/>
            <a:ext cx="5784661" cy="2892330"/>
          </a:xfrm>
          <a:prstGeom prst="rect">
            <a:avLst/>
          </a:prstGeom>
        </p:spPr>
      </p:pic>
      <p:grpSp>
        <p:nvGrpSpPr>
          <p:cNvPr id="7" name="Group 7"/>
          <p:cNvGrpSpPr/>
          <p:nvPr/>
        </p:nvGrpSpPr>
        <p:grpSpPr>
          <a:xfrm rot="2700000">
            <a:off x="2961716" y="4079664"/>
            <a:ext cx="3302233" cy="3302233"/>
            <a:chOff x="0" y="0"/>
            <a:chExt cx="1913890" cy="1913890"/>
          </a:xfrm>
          <a:solidFill>
            <a:schemeClr val="bg1">
              <a:lumMod val="95000"/>
            </a:schemeClr>
          </a:solidFill>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txBody>
            <a:bodyPr/>
            <a:lstStyle/>
            <a:p>
              <a:endParaRPr lang="en-EE"/>
            </a:p>
          </p:txBody>
        </p:sp>
      </p:grpSp>
      <p:grpSp>
        <p:nvGrpSpPr>
          <p:cNvPr id="14" name="Group 9">
            <a:extLst>
              <a:ext uri="{FF2B5EF4-FFF2-40B4-BE49-F238E27FC236}">
                <a16:creationId xmlns:a16="http://schemas.microsoft.com/office/drawing/2014/main" id="{5B5499FF-09C0-7542-AA36-81FE40B41DD3}"/>
              </a:ext>
            </a:extLst>
          </p:cNvPr>
          <p:cNvGrpSpPr/>
          <p:nvPr/>
        </p:nvGrpSpPr>
        <p:grpSpPr>
          <a:xfrm>
            <a:off x="4152900" y="9105986"/>
            <a:ext cx="11225802" cy="218008"/>
            <a:chOff x="0" y="0"/>
            <a:chExt cx="25294954" cy="571500"/>
          </a:xfrm>
        </p:grpSpPr>
        <p:sp>
          <p:nvSpPr>
            <p:cNvPr id="15" name="Freeform 10">
              <a:extLst>
                <a:ext uri="{FF2B5EF4-FFF2-40B4-BE49-F238E27FC236}">
                  <a16:creationId xmlns:a16="http://schemas.microsoft.com/office/drawing/2014/main" id="{3E3F60C3-DC31-4A46-89E7-2E7560582B6B}"/>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6" name="TextBox 14">
            <a:extLst>
              <a:ext uri="{FF2B5EF4-FFF2-40B4-BE49-F238E27FC236}">
                <a16:creationId xmlns:a16="http://schemas.microsoft.com/office/drawing/2014/main" id="{A0D51E62-01B9-3B48-ABB2-13AF0F804337}"/>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7" name="TextBox 15">
            <a:extLst>
              <a:ext uri="{FF2B5EF4-FFF2-40B4-BE49-F238E27FC236}">
                <a16:creationId xmlns:a16="http://schemas.microsoft.com/office/drawing/2014/main" id="{FB9384C0-B6BC-394B-B5C0-761A3056F280}"/>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18" name="TextBox 7">
            <a:extLst>
              <a:ext uri="{FF2B5EF4-FFF2-40B4-BE49-F238E27FC236}">
                <a16:creationId xmlns:a16="http://schemas.microsoft.com/office/drawing/2014/main" id="{0413271C-5656-DE48-BF28-66C897EEBA7B}"/>
              </a:ext>
            </a:extLst>
          </p:cNvPr>
          <p:cNvSpPr txBox="1"/>
          <p:nvPr/>
        </p:nvSpPr>
        <p:spPr>
          <a:xfrm>
            <a:off x="9144000" y="3848100"/>
            <a:ext cx="7951694" cy="1974900"/>
          </a:xfrm>
          <a:prstGeom prst="rect">
            <a:avLst/>
          </a:prstGeom>
        </p:spPr>
        <p:txBody>
          <a:bodyPr wrap="square" lIns="0" tIns="0" rIns="0" bIns="0" rtlCol="0" anchor="t">
            <a:spAutoFit/>
          </a:bodyPr>
          <a:lstStyle/>
          <a:p>
            <a:pPr algn="ctr">
              <a:lnSpc>
                <a:spcPts val="7679"/>
              </a:lnSpc>
            </a:pPr>
            <a:r>
              <a:rPr lang="et-EE" sz="6600" dirty="0">
                <a:latin typeface="Poppins" pitchFamily="2" charset="77"/>
                <a:cs typeface="Poppins" pitchFamily="2" charset="77"/>
              </a:rPr>
              <a:t>CV VORMIDE KASUTAMINE</a:t>
            </a:r>
            <a:endParaRPr lang="en-US" sz="6600" dirty="0">
              <a:solidFill>
                <a:srgbClr val="000000"/>
              </a:solidFill>
              <a:latin typeface="Poppins" pitchFamily="2" charset="77"/>
              <a:cs typeface="Poppins" pitchFamily="2" charset="77"/>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1179443" y="1293790"/>
            <a:ext cx="16002000" cy="7171194"/>
          </a:xfrm>
          <a:prstGeom prst="rect">
            <a:avLst/>
          </a:prstGeom>
          <a:noFill/>
        </p:spPr>
        <p:txBody>
          <a:bodyPr wrap="square">
            <a:spAutoFit/>
          </a:bodyPr>
          <a:lstStyle/>
          <a:p>
            <a:pPr marL="0" lvl="0" indent="0">
              <a:buNone/>
            </a:pPr>
            <a:endParaRPr lang="et-EE" sz="2000" b="1" dirty="0">
              <a:latin typeface="Poppins" pitchFamily="2" charset="77"/>
              <a:ea typeface="Georgia" charset="0"/>
              <a:cs typeface="Poppins" pitchFamily="2" charset="77"/>
            </a:endParaRPr>
          </a:p>
          <a:p>
            <a:r>
              <a:rPr lang="et-EE" sz="2000" b="1" dirty="0">
                <a:latin typeface="Poppins" pitchFamily="2" charset="77"/>
                <a:ea typeface="Georgia" charset="0"/>
                <a:cs typeface="Poppins" pitchFamily="2" charset="77"/>
              </a:rPr>
              <a:t>Europassi CV vormile on mitmeid alternatiive ja see on üks põhjusi, miks tööle kandideerijad satuvad tõenäoliselt vähem ka Europassi kodulehele. Näiteks noorte seas on populaarne </a:t>
            </a:r>
            <a:r>
              <a:rPr lang="et-EE" sz="2000" b="1" dirty="0" err="1">
                <a:latin typeface="Poppins" pitchFamily="2" charset="77"/>
                <a:ea typeface="Georgia" charset="0"/>
                <a:cs typeface="Poppins" pitchFamily="2" charset="77"/>
              </a:rPr>
              <a:t>Canva</a:t>
            </a:r>
            <a:r>
              <a:rPr lang="et-EE" sz="2000" b="1" dirty="0">
                <a:latin typeface="Poppins" pitchFamily="2" charset="77"/>
                <a:ea typeface="Georgia" charset="0"/>
                <a:cs typeface="Poppins" pitchFamily="2" charset="77"/>
              </a:rPr>
              <a:t> CV vorm, kuna see võimaldab videoCV-d teha. Lisaks kasutatakse karjäärispetsialistide sõnul palju tööotsingute portaalide CV vorme, kuna nendel portaalidel on võimalik ka tööle kandideerida ning tööandjatele silma jääda. Töötukassas kasutatakse Eesti siseseks kandideerimiseks eelkõige Töötukassa väljatöötatud CV vormi.</a:t>
            </a:r>
          </a:p>
          <a:p>
            <a:pPr marL="0" indent="0">
              <a:buNone/>
            </a:pPr>
            <a:r>
              <a:rPr lang="en-EE" sz="2000" i="1" dirty="0">
                <a:latin typeface="Poppins" pitchFamily="2" charset="77"/>
                <a:ea typeface="Times New Roman" panose="02020603050405020304" pitchFamily="18"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Ma arvan, et kõige suurem põhjus, miks inimesed ei kasuta Europassi CV- d on see, et seal lehel ei saa otse tööle kandideerida. Kui sa võtad CV Keskuse või Töötukassa lehe, </a:t>
            </a:r>
            <a:r>
              <a:rPr lang="et-EE" sz="2000" i="1" dirty="0">
                <a:effectLst/>
                <a:latin typeface="Poppins" pitchFamily="2" charset="77"/>
                <a:ea typeface="Times New Roman" panose="02020603050405020304" pitchFamily="18" charset="0"/>
                <a:cs typeface="Poppins" pitchFamily="2" charset="77"/>
              </a:rPr>
              <a:t>siis on sul kohe seal samas võimalik kandideerida, see on nii mugav.“</a:t>
            </a:r>
          </a:p>
          <a:p>
            <a:pPr marL="0" indent="0">
              <a:buNone/>
            </a:pPr>
            <a:r>
              <a:rPr lang="en-GB" sz="2000" i="1" dirty="0">
                <a:effectLst/>
                <a:latin typeface="Poppins" pitchFamily="2" charset="77"/>
                <a:ea typeface="Times New Roman" panose="02020603050405020304" pitchFamily="18" charset="0"/>
                <a:cs typeface="Poppins" pitchFamily="2" charset="77"/>
              </a:rPr>
              <a:t>“M</a:t>
            </a:r>
            <a:r>
              <a:rPr lang="en-EE" sz="2000" i="1" dirty="0">
                <a:latin typeface="Poppins" pitchFamily="2" charset="77"/>
                <a:ea typeface="Times New Roman" panose="02020603050405020304" pitchFamily="18" charset="0"/>
                <a:cs typeface="Poppins" pitchFamily="2" charset="77"/>
              </a:rPr>
              <a:t>a ei ole </a:t>
            </a:r>
            <a:r>
              <a:rPr lang="en-EE" sz="2000" i="1" dirty="0">
                <a:effectLst/>
                <a:latin typeface="Poppins" pitchFamily="2" charset="77"/>
                <a:ea typeface="Times New Roman" panose="02020603050405020304" pitchFamily="18" charset="0"/>
                <a:cs typeface="Poppins" pitchFamily="2" charset="77"/>
              </a:rPr>
              <a:t>väga aktiivselt seda Europassi promonud, väga tähtis on just see, et mina täidan, aga tööandja ka märkab ja seetõttu töötukassa CV on oluline täita. </a:t>
            </a:r>
            <a:r>
              <a:rPr lang="en-GB" sz="2000" i="1" dirty="0">
                <a:effectLst/>
                <a:latin typeface="Poppins" pitchFamily="2" charset="77"/>
                <a:ea typeface="Times New Roman" panose="02020603050405020304" pitchFamily="18" charset="0"/>
                <a:cs typeface="Poppins" pitchFamily="2" charset="77"/>
              </a:rPr>
              <a:t>M</a:t>
            </a:r>
            <a:r>
              <a:rPr lang="en-EE" sz="2000" i="1" dirty="0">
                <a:effectLst/>
                <a:latin typeface="Poppins" pitchFamily="2" charset="77"/>
                <a:ea typeface="Times New Roman" panose="02020603050405020304" pitchFamily="18" charset="0"/>
                <a:cs typeface="Poppins" pitchFamily="2" charset="77"/>
              </a:rPr>
              <a:t>uidugi kliendid teevad mujal portaalides ka CV-sid, aga keegi ei ole mulle öelnud, et tal on E</a:t>
            </a:r>
            <a:r>
              <a:rPr lang="en-GB" sz="2000" i="1" dirty="0">
                <a:effectLst/>
                <a:latin typeface="Poppins" pitchFamily="2" charset="77"/>
                <a:ea typeface="Times New Roman" panose="02020603050405020304" pitchFamily="18" charset="0"/>
                <a:cs typeface="Poppins" pitchFamily="2" charset="77"/>
              </a:rPr>
              <a:t>u</a:t>
            </a:r>
            <a:r>
              <a:rPr lang="en-EE" sz="2000" i="1" dirty="0">
                <a:effectLst/>
                <a:latin typeface="Poppins" pitchFamily="2" charset="77"/>
                <a:ea typeface="Times New Roman" panose="02020603050405020304" pitchFamily="18" charset="0"/>
                <a:cs typeface="Poppins" pitchFamily="2" charset="77"/>
              </a:rPr>
              <a:t>ropass olemas.”</a:t>
            </a:r>
          </a:p>
          <a:p>
            <a:pPr marL="0" indent="0">
              <a:buNone/>
            </a:pPr>
            <a:r>
              <a:rPr lang="en-EE" sz="2000" i="1" dirty="0">
                <a:effectLst/>
                <a:latin typeface="Poppins" pitchFamily="2" charset="77"/>
                <a:ea typeface="Times New Roman" panose="02020603050405020304" pitchFamily="18" charset="0"/>
                <a:cs typeface="Poppins" pitchFamily="2" charset="77"/>
              </a:rPr>
              <a:t>“Kui ametikoht on loominguline, siis on Canva võib-olla väga vahva, aga kui on konservatiivne ettevõtte, siis sobiks ilmselt Europass.”</a:t>
            </a:r>
          </a:p>
          <a:p>
            <a:pPr marL="0" indent="0">
              <a:buNone/>
            </a:pPr>
            <a:r>
              <a:rPr lang="en-EE" sz="2000" i="1" dirty="0">
                <a:effectLst/>
                <a:latin typeface="Poppins" pitchFamily="2" charset="77"/>
                <a:ea typeface="Times New Roman" panose="02020603050405020304" pitchFamily="18" charset="0"/>
                <a:cs typeface="Poppins" pitchFamily="2" charset="77"/>
              </a:rPr>
              <a:t>“Mina isiklikult küll niisama Töötukassa CV-d ei soovita, see on liiga algeline, ainuke pluss on see, et info jookseb sinna erinevatest kohtadest kokku. Noored kasutavad palju kujundusprogramme oma CV koostamisel. Ka Europass on selles suhtes asjalik, et võimaldab kujundada.”</a:t>
            </a:r>
          </a:p>
          <a:p>
            <a:pPr marL="0" indent="0">
              <a:buNone/>
            </a:pPr>
            <a:r>
              <a:rPr lang="en-EE" sz="2000" i="1" dirty="0">
                <a:effectLst/>
                <a:latin typeface="Poppins" pitchFamily="2" charset="77"/>
                <a:ea typeface="Times New Roman" panose="02020603050405020304" pitchFamily="18" charset="0"/>
                <a:cs typeface="Poppins" pitchFamily="2" charset="77"/>
              </a:rPr>
              <a:t>“Eesti-siseseselt on meil endal nagu selline kodune konkurents, et meil ju Töötukassas on e-Töötukassas ka võimalik oma kandideerimisdokumente koostada, ennekõike CVd, sest sealtkaudu me teeme ka töövahendust, aga muidu need inimesed, kes siis võiksid vajada sellist head keskkonda, kus oma dokumente hallata ja seal oma oskusi analüüsida, et siis Europassi keskkond on selleks hea võimalus.”</a:t>
            </a:r>
          </a:p>
          <a:p>
            <a:pPr marL="0" indent="0">
              <a:buNone/>
            </a:pPr>
            <a:endParaRPr lang="en-EE" sz="2000" i="1" dirty="0">
              <a:effectLst/>
              <a:latin typeface="Poppins" pitchFamily="2" charset="77"/>
              <a:ea typeface="Times New Roman" panose="02020603050405020304" pitchFamily="18" charset="0"/>
              <a:cs typeface="Poppins" pitchFamily="2" charset="77"/>
            </a:endParaRPr>
          </a:p>
          <a:p>
            <a:pPr marL="0" lvl="0" indent="0">
              <a:buNone/>
            </a:pPr>
            <a:endParaRPr lang="en-EE" sz="2000" b="1" dirty="0">
              <a:latin typeface="Poppins" pitchFamily="2" charset="77"/>
              <a:ea typeface="Georgia" charset="0"/>
              <a:cs typeface="Poppins" pitchFamily="2" charset="77"/>
            </a:endParaRPr>
          </a:p>
        </p:txBody>
      </p:sp>
    </p:spTree>
    <p:extLst>
      <p:ext uri="{BB962C8B-B14F-4D97-AF65-F5344CB8AC3E}">
        <p14:creationId xmlns:p14="http://schemas.microsoft.com/office/powerpoint/2010/main" val="146115263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838200" y="1562100"/>
            <a:ext cx="16002000" cy="5940088"/>
          </a:xfrm>
          <a:prstGeom prst="rect">
            <a:avLst/>
          </a:prstGeom>
          <a:noFill/>
        </p:spPr>
        <p:txBody>
          <a:bodyPr wrap="square">
            <a:spAutoFit/>
          </a:bodyPr>
          <a:lstStyle/>
          <a:p>
            <a:pPr marL="0" indent="0">
              <a:buNone/>
            </a:pPr>
            <a:endParaRPr lang="en-EE" sz="2000" i="1" dirty="0">
              <a:effectLst/>
              <a:latin typeface="Poppins" pitchFamily="2" charset="77"/>
              <a:ea typeface="Times New Roman" panose="02020603050405020304" pitchFamily="18" charset="0"/>
              <a:cs typeface="Poppins" pitchFamily="2" charset="77"/>
            </a:endParaRPr>
          </a:p>
          <a:p>
            <a:pPr marL="0" indent="0">
              <a:buNone/>
            </a:pPr>
            <a:endParaRPr lang="et-EE" sz="2000" i="1" dirty="0">
              <a:latin typeface="Poppins" pitchFamily="2" charset="77"/>
              <a:cs typeface="Poppins" pitchFamily="2" charset="77"/>
            </a:endParaRPr>
          </a:p>
          <a:p>
            <a:pPr lvl="0"/>
            <a:r>
              <a:rPr lang="et-EE" sz="2000" b="1" dirty="0">
                <a:latin typeface="Poppins" pitchFamily="2" charset="77"/>
                <a:ea typeface="Georgia" charset="0"/>
                <a:cs typeface="Poppins" pitchFamily="2" charset="77"/>
              </a:rPr>
              <a:t>Europassi kasutajate ringi piirab ka see, et antud vorm on suunatud eelkõige välisriikidesse tööle kandideerijatele ja nõuab veidi paremat digioskust. </a:t>
            </a:r>
          </a:p>
          <a:p>
            <a:pPr marL="0" lvl="0" indent="0">
              <a:buNone/>
            </a:pPr>
            <a:r>
              <a:rPr lang="en-EE" sz="2000" i="1" dirty="0">
                <a:latin typeface="Poppins" pitchFamily="2" charset="77"/>
                <a:ea typeface="Times New Roman" panose="02020603050405020304" pitchFamily="18" charset="0"/>
                <a:cs typeface="Poppins" pitchFamily="2" charset="77"/>
              </a:rPr>
              <a:t>“K</a:t>
            </a:r>
            <a:r>
              <a:rPr lang="en-EE" sz="2000" i="1" dirty="0">
                <a:effectLst/>
                <a:latin typeface="Poppins" pitchFamily="2" charset="77"/>
                <a:ea typeface="Times New Roman" panose="02020603050405020304" pitchFamily="18" charset="0"/>
                <a:cs typeface="Poppins" pitchFamily="2" charset="77"/>
              </a:rPr>
              <a:t>ui digipädevused ei ole nii kõrgel tasemel, </a:t>
            </a:r>
            <a:r>
              <a:rPr lang="en-EE" sz="2000" i="1" dirty="0">
                <a:latin typeface="Poppins" pitchFamily="2" charset="77"/>
                <a:ea typeface="Times New Roman" panose="02020603050405020304" pitchFamily="18" charset="0"/>
                <a:cs typeface="Poppins" pitchFamily="2" charset="77"/>
              </a:rPr>
              <a:t>siis on</a:t>
            </a:r>
            <a:r>
              <a:rPr lang="en-EE" sz="2000" i="1" dirty="0">
                <a:effectLst/>
                <a:latin typeface="Poppins" pitchFamily="2" charset="77"/>
                <a:ea typeface="Times New Roman" panose="02020603050405020304" pitchFamily="18" charset="0"/>
                <a:cs typeface="Poppins" pitchFamily="2" charset="77"/>
              </a:rPr>
              <a:t> kindlasti keeruline seal keskkonnas seda CV-d täita ja  see sõltub jälle inimese oskustest, et mõnele kliendile on isegi võib-olla Google'i otsingumootorist midagi raske otsida. Meil kandideerib ka palju liht- ja oskustöölisi, siis nad kasutavad lihtsamaid vorme, kui pole kohustuslik Europassi CV-d kasutada, nagu see on mõnikord mujal Euroopas, nt Saksamaal.”</a:t>
            </a:r>
          </a:p>
          <a:p>
            <a:pPr marL="0" lvl="0" indent="0">
              <a:buNone/>
            </a:pPr>
            <a:r>
              <a:rPr lang="en-EE" sz="2000" i="1" dirty="0">
                <a:latin typeface="Poppins" pitchFamily="2" charset="77"/>
                <a:ea typeface="Times New Roman" panose="02020603050405020304" pitchFamily="18" charset="0"/>
                <a:cs typeface="Poppins" pitchFamily="2" charset="77"/>
              </a:rPr>
              <a:t>“Ü</a:t>
            </a:r>
            <a:r>
              <a:rPr lang="en-EE" sz="2000" i="1" dirty="0">
                <a:effectLst/>
                <a:latin typeface="Poppins" pitchFamily="2" charset="77"/>
                <a:ea typeface="Times New Roman" panose="02020603050405020304" pitchFamily="18" charset="0"/>
                <a:cs typeface="Poppins" pitchFamily="2" charset="77"/>
              </a:rPr>
              <a:t>tleme, et madalama haridustasemega inimene võib-olla mõtleb, et see Europass on natukene liiga suur asi tema jaoks, et üldse nagu sinna kodulehele minna. </a:t>
            </a:r>
            <a:r>
              <a:rPr lang="en-EE" sz="2000" i="1" dirty="0">
                <a:latin typeface="Poppins" pitchFamily="2" charset="77"/>
                <a:ea typeface="Times New Roman" panose="02020603050405020304" pitchFamily="18" charset="0"/>
                <a:cs typeface="Poppins" pitchFamily="2" charset="77"/>
              </a:rPr>
              <a:t>Oma töös olen näinud, et nad ei taha isegi lihtsamat CV vormi täita, kuna naabrimees on alati ju tööle võtnud ka ilma CV-ta.”</a:t>
            </a:r>
          </a:p>
          <a:p>
            <a:pPr marL="0" lvl="0" indent="0">
              <a:buNone/>
            </a:pPr>
            <a:r>
              <a:rPr lang="et-EE" sz="2000" i="1" dirty="0">
                <a:effectLst/>
                <a:latin typeface="Poppins" pitchFamily="2" charset="77"/>
                <a:ea typeface="Times New Roman" panose="02020603050405020304" pitchFamily="18" charset="0"/>
                <a:cs typeface="Poppins" pitchFamily="2" charset="77"/>
              </a:rPr>
              <a:t>„Kasutajatel on </a:t>
            </a:r>
            <a:r>
              <a:rPr lang="en-EE" sz="2000" i="1" dirty="0">
                <a:effectLst/>
                <a:latin typeface="Poppins" pitchFamily="2" charset="77"/>
                <a:ea typeface="Times New Roman" panose="02020603050405020304" pitchFamily="18" charset="0"/>
                <a:cs typeface="Poppins" pitchFamily="2" charset="77"/>
              </a:rPr>
              <a:t>o</a:t>
            </a:r>
            <a:r>
              <a:rPr lang="et-EE" sz="2000" i="1" dirty="0" err="1">
                <a:effectLst/>
                <a:latin typeface="Poppins" pitchFamily="2" charset="77"/>
                <a:ea typeface="Times New Roman" panose="02020603050405020304" pitchFamily="18" charset="0"/>
                <a:cs typeface="Poppins" pitchFamily="2" charset="77"/>
              </a:rPr>
              <a:t>lnud</a:t>
            </a:r>
            <a:r>
              <a:rPr lang="en-EE" sz="2000" i="1" dirty="0">
                <a:effectLst/>
                <a:latin typeface="Poppins" pitchFamily="2" charset="77"/>
                <a:ea typeface="Times New Roman" panose="02020603050405020304" pitchFamily="18" charset="0"/>
                <a:cs typeface="Poppins" pitchFamily="2" charset="77"/>
              </a:rPr>
              <a:t> probleeme, sest nende endi digioskused lihtsalt ongi olnud vähesed ja siis sellisel juhul on ka see, et </a:t>
            </a:r>
            <a:r>
              <a:rPr lang="et-EE" sz="2000" i="1" dirty="0">
                <a:effectLst/>
                <a:latin typeface="Poppins" pitchFamily="2" charset="77"/>
                <a:ea typeface="Times New Roman" panose="02020603050405020304" pitchFamily="18" charset="0"/>
                <a:cs typeface="Poppins" pitchFamily="2" charset="77"/>
              </a:rPr>
              <a:t>aa, kuhu ma nüüd vajutan või</a:t>
            </a:r>
            <a:r>
              <a:rPr lang="en-EE" sz="2000" i="1" dirty="0">
                <a:effectLst/>
                <a:latin typeface="Poppins" pitchFamily="2" charset="77"/>
                <a:ea typeface="Times New Roman" panose="02020603050405020304" pitchFamily="18" charset="0"/>
                <a:cs typeface="Poppins" pitchFamily="2" charset="77"/>
              </a:rPr>
              <a:t> mis ma nüüd pean tegema või kus</a:t>
            </a:r>
            <a:r>
              <a:rPr lang="et-EE" sz="2000" i="1" dirty="0">
                <a:effectLst/>
                <a:latin typeface="Poppins" pitchFamily="2" charset="77"/>
                <a:ea typeface="Times New Roman" panose="02020603050405020304" pitchFamily="18" charset="0"/>
                <a:cs typeface="Poppins" pitchFamily="2" charset="77"/>
              </a:rPr>
              <a:t>t</a:t>
            </a:r>
            <a:r>
              <a:rPr lang="en-EE" sz="2000" i="1" dirty="0">
                <a:effectLst/>
                <a:latin typeface="Poppins" pitchFamily="2" charset="77"/>
                <a:ea typeface="Times New Roman" panose="02020603050405020304" pitchFamily="18" charset="0"/>
                <a:cs typeface="Poppins" pitchFamily="2" charset="77"/>
              </a:rPr>
              <a:t> ma </a:t>
            </a:r>
            <a:r>
              <a:rPr lang="et-EE" sz="2000" i="1" dirty="0">
                <a:effectLst/>
                <a:latin typeface="Poppins" pitchFamily="2" charset="77"/>
                <a:ea typeface="Times New Roman" panose="02020603050405020304" pitchFamily="18" charset="0"/>
                <a:cs typeface="Poppins" pitchFamily="2" charset="77"/>
              </a:rPr>
              <a:t>ta nüüd a</a:t>
            </a:r>
            <a:r>
              <a:rPr lang="en-EE" sz="2000" i="1" dirty="0">
                <a:effectLst/>
                <a:latin typeface="Poppins" pitchFamily="2" charset="77"/>
                <a:ea typeface="Times New Roman" panose="02020603050405020304" pitchFamily="18" charset="0"/>
                <a:cs typeface="Poppins" pitchFamily="2" charset="77"/>
              </a:rPr>
              <a:t>lla laen ja</a:t>
            </a:r>
            <a:r>
              <a:rPr lang="et-EE" sz="2000" i="1" dirty="0">
                <a:effectLst/>
                <a:latin typeface="Poppins" pitchFamily="2" charset="77"/>
                <a:ea typeface="Times New Roman" panose="02020603050405020304" pitchFamily="18"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 et see CV koostamise raskus on seotud pigem inimeste enda digioskustega.”</a:t>
            </a:r>
          </a:p>
          <a:p>
            <a:pPr>
              <a:buFont typeface="Wingdings" charset="2"/>
              <a:buChar char="ü"/>
            </a:pPr>
            <a:endParaRPr lang="et-EE" sz="2000" b="1" dirty="0">
              <a:latin typeface="Poppins" pitchFamily="2" charset="77"/>
              <a:ea typeface="Georgia" charset="0"/>
              <a:cs typeface="Poppins" pitchFamily="2" charset="77"/>
            </a:endParaRPr>
          </a:p>
          <a:p>
            <a:pPr lvl="0"/>
            <a:r>
              <a:rPr lang="et-EE" sz="2000" b="1" dirty="0">
                <a:latin typeface="Poppins" pitchFamily="2" charset="77"/>
                <a:ea typeface="Georgia" charset="0"/>
                <a:cs typeface="Poppins" pitchFamily="2" charset="77"/>
              </a:rPr>
              <a:t>Google’i otsinguga („CV“) tuleb Europassi koduleht välja 5. positsioonil, „CV vorm“ otsinguga 15. kohal.</a:t>
            </a:r>
          </a:p>
          <a:p>
            <a:pPr marL="0" lvl="0" indent="0">
              <a:buNone/>
            </a:pPr>
            <a:r>
              <a:rPr lang="en-EE" sz="2000" i="1" dirty="0">
                <a:latin typeface="Poppins" pitchFamily="2" charset="77"/>
                <a:ea typeface="Times New Roman" panose="02020603050405020304" pitchFamily="18" charset="0"/>
                <a:cs typeface="Poppins" pitchFamily="2" charset="77"/>
              </a:rPr>
              <a:t>“K</a:t>
            </a:r>
            <a:r>
              <a:rPr lang="en-EE" sz="2000" i="1" dirty="0">
                <a:effectLst/>
                <a:latin typeface="Poppins" pitchFamily="2" charset="77"/>
                <a:ea typeface="Times New Roman" panose="02020603050405020304" pitchFamily="18" charset="0"/>
                <a:cs typeface="Poppins" pitchFamily="2" charset="77"/>
              </a:rPr>
              <a:t>ui inimene ei oska kuskilt alustada, siis tavaliselt see tähendab, et ta lööb mingisuguse märksõna Google'isse, vaatab, mis sealt tuleb. </a:t>
            </a:r>
            <a:r>
              <a:rPr lang="en-EE" sz="2000" i="1" dirty="0">
                <a:latin typeface="Poppins" pitchFamily="2" charset="77"/>
                <a:ea typeface="Times New Roman" panose="02020603050405020304" pitchFamily="18" charset="0"/>
                <a:cs typeface="Poppins" pitchFamily="2" charset="77"/>
              </a:rPr>
              <a:t>Ja ta võtab ette esimese vormi. </a:t>
            </a:r>
            <a:r>
              <a:rPr lang="en-EE" sz="2000" i="1" dirty="0">
                <a:effectLst/>
                <a:latin typeface="Poppins" pitchFamily="2" charset="77"/>
                <a:ea typeface="Times New Roman" panose="02020603050405020304" pitchFamily="18" charset="0"/>
                <a:cs typeface="Poppins" pitchFamily="2" charset="77"/>
              </a:rPr>
              <a:t>Googles ei ole Europassi CV esikohal.”</a:t>
            </a:r>
          </a:p>
          <a:p>
            <a:pPr marL="0" lvl="0" indent="0">
              <a:buNone/>
            </a:pPr>
            <a:endParaRPr lang="en-EE" sz="2000" b="1" dirty="0">
              <a:latin typeface="Poppins" pitchFamily="2" charset="77"/>
              <a:ea typeface="Georgia" charset="0"/>
              <a:cs typeface="Poppins" pitchFamily="2" charset="77"/>
            </a:endParaRPr>
          </a:p>
        </p:txBody>
      </p:sp>
    </p:spTree>
    <p:extLst>
      <p:ext uri="{BB962C8B-B14F-4D97-AF65-F5344CB8AC3E}">
        <p14:creationId xmlns:p14="http://schemas.microsoft.com/office/powerpoint/2010/main" val="178724642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3638" y="0"/>
            <a:ext cx="8144362" cy="10287000"/>
            <a:chOff x="0" y="0"/>
            <a:chExt cx="2755006" cy="3479800"/>
          </a:xfrm>
        </p:grpSpPr>
        <p:sp>
          <p:nvSpPr>
            <p:cNvPr id="3" name="Freeform 3"/>
            <p:cNvSpPr/>
            <p:nvPr/>
          </p:nvSpPr>
          <p:spPr>
            <a:xfrm>
              <a:off x="0" y="0"/>
              <a:ext cx="2755006" cy="3479800"/>
            </a:xfrm>
            <a:custGeom>
              <a:avLst/>
              <a:gdLst/>
              <a:ahLst/>
              <a:cxnLst/>
              <a:rect l="l" t="t" r="r" b="b"/>
              <a:pathLst>
                <a:path w="2755006" h="3479800">
                  <a:moveTo>
                    <a:pt x="0" y="0"/>
                  </a:moveTo>
                  <a:lnTo>
                    <a:pt x="2755006" y="0"/>
                  </a:lnTo>
                  <a:lnTo>
                    <a:pt x="2755006" y="3479800"/>
                  </a:lnTo>
                  <a:lnTo>
                    <a:pt x="0" y="3479800"/>
                  </a:lnTo>
                  <a:close/>
                </a:path>
              </a:pathLst>
            </a:custGeom>
            <a:solidFill>
              <a:schemeClr val="bg1">
                <a:lumMod val="85000"/>
              </a:schemeClr>
            </a:solidFill>
          </p:spPr>
          <p:txBody>
            <a:bodyPr/>
            <a:lstStyle/>
            <a:p>
              <a:endParaRPr lang="en-EE"/>
            </a:p>
          </p:txBody>
        </p:sp>
      </p:grpSp>
      <p:grpSp>
        <p:nvGrpSpPr>
          <p:cNvPr id="4" name="Group 4"/>
          <p:cNvGrpSpPr/>
          <p:nvPr/>
        </p:nvGrpSpPr>
        <p:grpSpPr>
          <a:xfrm>
            <a:off x="10143638" y="0"/>
            <a:ext cx="8144362" cy="4071571"/>
            <a:chOff x="0" y="0"/>
            <a:chExt cx="2755006" cy="1377297"/>
          </a:xfrm>
          <a:solidFill>
            <a:schemeClr val="bg1"/>
          </a:solidFill>
        </p:grpSpPr>
        <p:sp>
          <p:nvSpPr>
            <p:cNvPr id="5" name="Freeform 5"/>
            <p:cNvSpPr/>
            <p:nvPr/>
          </p:nvSpPr>
          <p:spPr>
            <a:xfrm>
              <a:off x="0" y="0"/>
              <a:ext cx="2755006" cy="1377297"/>
            </a:xfrm>
            <a:custGeom>
              <a:avLst/>
              <a:gdLst/>
              <a:ahLst/>
              <a:cxnLst/>
              <a:rect l="l" t="t" r="r" b="b"/>
              <a:pathLst>
                <a:path w="2755006" h="1377297">
                  <a:moveTo>
                    <a:pt x="0" y="0"/>
                  </a:moveTo>
                  <a:lnTo>
                    <a:pt x="2755006" y="0"/>
                  </a:lnTo>
                  <a:lnTo>
                    <a:pt x="2755006" y="1377297"/>
                  </a:lnTo>
                  <a:lnTo>
                    <a:pt x="0" y="1377297"/>
                  </a:lnTo>
                  <a:close/>
                </a:path>
              </a:pathLst>
            </a:custGeom>
            <a:grpFill/>
          </p:spPr>
          <p:txBody>
            <a:bodyPr/>
            <a:lstStyle/>
            <a:p>
              <a:endParaRPr lang="en-EE"/>
            </a:p>
          </p:txBody>
        </p:sp>
      </p:grpSp>
      <p:sp>
        <p:nvSpPr>
          <p:cNvPr id="7" name="TextBox 7"/>
          <p:cNvSpPr txBox="1"/>
          <p:nvPr/>
        </p:nvSpPr>
        <p:spPr>
          <a:xfrm>
            <a:off x="2039954" y="2857500"/>
            <a:ext cx="7038863" cy="3949799"/>
          </a:xfrm>
          <a:prstGeom prst="rect">
            <a:avLst/>
          </a:prstGeom>
        </p:spPr>
        <p:txBody>
          <a:bodyPr lIns="0" tIns="0" rIns="0" bIns="0" rtlCol="0" anchor="t">
            <a:spAutoFit/>
          </a:bodyPr>
          <a:lstStyle/>
          <a:p>
            <a:pPr algn="ctr">
              <a:lnSpc>
                <a:spcPts val="7679"/>
              </a:lnSpc>
            </a:pPr>
            <a:r>
              <a:rPr lang="et-EE" sz="6600" dirty="0"/>
              <a:t>ETTEPANEKUD EUROPASSI TEENUSTE ARENDAMISEKS</a:t>
            </a:r>
            <a:endParaRPr lang="en-US" sz="6600" dirty="0">
              <a:solidFill>
                <a:srgbClr val="000000"/>
              </a:solidFill>
              <a:latin typeface="Poppins Medium"/>
            </a:endParaRPr>
          </a:p>
        </p:txBody>
      </p:sp>
      <p:grpSp>
        <p:nvGrpSpPr>
          <p:cNvPr id="9" name="Group 9"/>
          <p:cNvGrpSpPr/>
          <p:nvPr/>
        </p:nvGrpSpPr>
        <p:grpSpPr>
          <a:xfrm>
            <a:off x="12264572" y="2114640"/>
            <a:ext cx="3902495" cy="3902495"/>
            <a:chOff x="0" y="0"/>
            <a:chExt cx="6350000" cy="6350000"/>
          </a:xfrm>
          <a:solidFill>
            <a:srgbClr val="C00000"/>
          </a:solidFill>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EE"/>
            </a:p>
          </p:txBody>
        </p:sp>
      </p:grpSp>
      <p:grpSp>
        <p:nvGrpSpPr>
          <p:cNvPr id="12" name="Group 12"/>
          <p:cNvGrpSpPr/>
          <p:nvPr/>
        </p:nvGrpSpPr>
        <p:grpSpPr>
          <a:xfrm>
            <a:off x="3962400" y="9120722"/>
            <a:ext cx="5616856" cy="282960"/>
            <a:chOff x="0" y="0"/>
            <a:chExt cx="9017760" cy="571500"/>
          </a:xfrm>
        </p:grpSpPr>
        <p:sp>
          <p:nvSpPr>
            <p:cNvPr id="13" name="Freeform 13"/>
            <p:cNvSpPr/>
            <p:nvPr/>
          </p:nvSpPr>
          <p:spPr>
            <a:xfrm>
              <a:off x="0" y="255270"/>
              <a:ext cx="9017760" cy="69850"/>
            </a:xfrm>
            <a:custGeom>
              <a:avLst/>
              <a:gdLst/>
              <a:ahLst/>
              <a:cxnLst/>
              <a:rect l="l" t="t" r="r" b="b"/>
              <a:pathLst>
                <a:path w="9017760" h="69850">
                  <a:moveTo>
                    <a:pt x="8726929" y="0"/>
                  </a:moveTo>
                  <a:lnTo>
                    <a:pt x="0" y="0"/>
                  </a:lnTo>
                  <a:lnTo>
                    <a:pt x="0" y="69850"/>
                  </a:lnTo>
                  <a:lnTo>
                    <a:pt x="9017760" y="69850"/>
                  </a:lnTo>
                  <a:lnTo>
                    <a:pt x="9017760" y="0"/>
                  </a:lnTo>
                  <a:close/>
                </a:path>
              </a:pathLst>
            </a:custGeom>
            <a:solidFill>
              <a:srgbClr val="000000"/>
            </a:solidFill>
          </p:spPr>
          <p:txBody>
            <a:bodyPr/>
            <a:lstStyle/>
            <a:p>
              <a:endParaRPr lang="en-EE"/>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22000" y="6017135"/>
            <a:ext cx="4787638" cy="2393819"/>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22000" y="6017135"/>
            <a:ext cx="4787638" cy="2393819"/>
          </a:xfrm>
          <a:prstGeom prst="rect">
            <a:avLst/>
          </a:prstGeom>
        </p:spPr>
      </p:pic>
      <p:sp>
        <p:nvSpPr>
          <p:cNvPr id="17" name="TextBox 15">
            <a:extLst>
              <a:ext uri="{FF2B5EF4-FFF2-40B4-BE49-F238E27FC236}">
                <a16:creationId xmlns:a16="http://schemas.microsoft.com/office/drawing/2014/main" id="{6EA07000-1252-814C-AD73-F34866ED1A87}"/>
              </a:ext>
            </a:extLst>
          </p:cNvPr>
          <p:cNvSpPr txBox="1"/>
          <p:nvPr/>
        </p:nvSpPr>
        <p:spPr>
          <a:xfrm>
            <a:off x="1258016" y="9206592"/>
            <a:ext cx="3390776" cy="218008"/>
          </a:xfrm>
          <a:prstGeom prst="rect">
            <a:avLst/>
          </a:prstGeom>
        </p:spPr>
        <p:txBody>
          <a:bodyPr wrap="square" lIns="0" tIns="0" rIns="0" bIns="0" rtlCol="0" anchor="t">
            <a:spAutoFit/>
          </a:bodyPr>
          <a:lstStyle/>
          <a:p>
            <a:pPr>
              <a:lnSpc>
                <a:spcPts val="1680"/>
              </a:lnSpc>
            </a:pPr>
            <a:r>
              <a:rPr lang="en-US" sz="1400" spc="98" dirty="0">
                <a:solidFill>
                  <a:srgbClr val="000000"/>
                </a:solidFill>
                <a:latin typeface="Poppins Medium"/>
              </a:rPr>
              <a:t>EESTI UURINGUKESKUS OÜ</a:t>
            </a:r>
          </a:p>
        </p:txBody>
      </p:sp>
    </p:spTree>
    <p:extLst>
      <p:ext uri="{BB962C8B-B14F-4D97-AF65-F5344CB8AC3E}">
        <p14:creationId xmlns:p14="http://schemas.microsoft.com/office/powerpoint/2010/main" val="2148220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914400" y="742059"/>
            <a:ext cx="16002000" cy="9017853"/>
          </a:xfrm>
          <a:prstGeom prst="rect">
            <a:avLst/>
          </a:prstGeom>
          <a:noFill/>
        </p:spPr>
        <p:txBody>
          <a:bodyPr wrap="square">
            <a:spAutoFit/>
          </a:bodyPr>
          <a:lstStyle/>
          <a:p>
            <a:pPr marL="0" indent="0">
              <a:buNone/>
            </a:pPr>
            <a:r>
              <a:rPr lang="et-EE" sz="2000" b="1" dirty="0">
                <a:latin typeface="Poppins" pitchFamily="2" charset="77"/>
                <a:ea typeface="Georgia" charset="0"/>
                <a:cs typeface="Poppins" pitchFamily="2" charset="77"/>
              </a:rPr>
              <a:t>Mõned sidusrühma esindajad hindavad Europassi kodulehe praegust lahedust heaks.</a:t>
            </a:r>
          </a:p>
          <a:p>
            <a:pPr marL="0" indent="0">
              <a:buNone/>
            </a:pPr>
            <a:r>
              <a:rPr lang="en-EE" sz="2000" i="1" dirty="0">
                <a:effectLst/>
                <a:latin typeface="Poppins" pitchFamily="2" charset="77"/>
                <a:ea typeface="Times New Roman" panose="02020603050405020304" pitchFamily="18" charset="0"/>
                <a:cs typeface="Poppins" pitchFamily="2" charset="77"/>
              </a:rPr>
              <a:t>“Võib-olla on Europass küll ametlik, mis ta peakski olema, aga samas, kas noored lähevad liimile nii-öelda ametlikule lehele.”</a:t>
            </a:r>
          </a:p>
          <a:p>
            <a:r>
              <a:rPr lang="en-EE" sz="2000" i="1" dirty="0">
                <a:latin typeface="Poppins" pitchFamily="2" charset="77"/>
                <a:ea typeface="Times New Roman" panose="02020603050405020304" pitchFamily="18" charset="0"/>
                <a:cs typeface="Poppins" pitchFamily="2" charset="77"/>
              </a:rPr>
              <a:t>“Europassi kodu</a:t>
            </a:r>
            <a:r>
              <a:rPr lang="en-EE" sz="2000" i="1" dirty="0">
                <a:effectLst/>
                <a:latin typeface="Poppins" pitchFamily="2" charset="77"/>
                <a:ea typeface="Times New Roman" panose="02020603050405020304" pitchFamily="18" charset="0"/>
                <a:cs typeface="Poppins" pitchFamily="2" charset="77"/>
              </a:rPr>
              <a:t>leht on minu meelest suhteliselt selge, hoomatav, võrdlemisi minimalistlik ja vähe infomüra. Konkreetsed asjad. Ma ei hakkaks seda mitmekesisemaks muutma, et lisateemasid ei ole vaja lisada, tänane fookus on hästi selge. </a:t>
            </a:r>
            <a:r>
              <a:rPr lang="en-EE" sz="2000" i="1" dirty="0">
                <a:latin typeface="Poppins" pitchFamily="2" charset="77"/>
                <a:ea typeface="Times New Roman" panose="02020603050405020304" pitchFamily="18" charset="0"/>
                <a:cs typeface="Poppins" pitchFamily="2" charset="77"/>
              </a:rPr>
              <a:t>M</a:t>
            </a:r>
            <a:r>
              <a:rPr lang="en-EE" sz="2000" i="1" dirty="0">
                <a:effectLst/>
                <a:latin typeface="Poppins" pitchFamily="2" charset="77"/>
                <a:ea typeface="Times New Roman" panose="02020603050405020304" pitchFamily="18" charset="0"/>
                <a:cs typeface="Poppins" pitchFamily="2" charset="77"/>
              </a:rPr>
              <a:t>a tean, mida ma siit saada võin.”</a:t>
            </a:r>
          </a:p>
          <a:p>
            <a:endParaRPr lang="en-EE" sz="2000" b="1" dirty="0">
              <a:latin typeface="Poppins" pitchFamily="2" charset="77"/>
              <a:ea typeface="Georgia" charset="0"/>
              <a:cs typeface="Poppins" pitchFamily="2" charset="77"/>
            </a:endParaRPr>
          </a:p>
          <a:p>
            <a:pPr marL="0" indent="0">
              <a:buNone/>
            </a:pPr>
            <a:r>
              <a:rPr lang="en-EE" sz="2000" b="1" dirty="0">
                <a:effectLst/>
                <a:latin typeface="Poppins" pitchFamily="2" charset="77"/>
                <a:ea typeface="Times New Roman" panose="02020603050405020304" pitchFamily="18" charset="0"/>
                <a:cs typeface="Poppins" pitchFamily="2" charset="77"/>
              </a:rPr>
              <a:t>Samas mitmed esitasid ka ettepanekuid Europassi kodulehe arendamiseks.</a:t>
            </a:r>
          </a:p>
          <a:p>
            <a:pPr marL="0" indent="0">
              <a:buNone/>
            </a:pPr>
            <a:r>
              <a:rPr lang="en-EE" sz="2000" i="1" dirty="0">
                <a:latin typeface="Poppins" pitchFamily="2" charset="77"/>
                <a:ea typeface="Times New Roman" panose="02020603050405020304" pitchFamily="18" charset="0"/>
                <a:cs typeface="Poppins" pitchFamily="2" charset="77"/>
              </a:rPr>
              <a:t>“S</a:t>
            </a:r>
            <a:r>
              <a:rPr lang="en-EE" sz="2000" i="1" dirty="0">
                <a:effectLst/>
                <a:latin typeface="Poppins" pitchFamily="2" charset="77"/>
                <a:ea typeface="Times New Roman" panose="02020603050405020304" pitchFamily="18" charset="0"/>
                <a:cs typeface="Poppins" pitchFamily="2" charset="77"/>
              </a:rPr>
              <a:t>ellist kultuuride erinevuste kohta eriti kodulehti ei ole, vanasti räägiti sel teemal rohkem. Nt õpilased käivad Hispaanias ja tulevad tagasi ning ütlevad, et nende üllatuseks hispaanlased räägivad hästi palju ja on hästi füüsilised, patsutatakse õlale. Me võime mõelda, et see teadmine elementaarne, kuid noorte seas ei ole seda.” </a:t>
            </a:r>
          </a:p>
          <a:p>
            <a:pPr marL="0" indent="0">
              <a:buNone/>
            </a:pPr>
            <a:r>
              <a:rPr lang="en-EE" sz="2000" i="1" dirty="0">
                <a:effectLst/>
                <a:latin typeface="Poppins" pitchFamily="2" charset="77"/>
                <a:ea typeface="Times New Roman" panose="02020603050405020304" pitchFamily="18" charset="0"/>
                <a:cs typeface="Poppins" pitchFamily="2" charset="77"/>
              </a:rPr>
              <a:t>“Ma mõtlen, et neil võiksid olla üldsusele tehtud ka näidisvideod kandideerimisprotsessist, et kui õpilased välismaale praktikale lähevad, et mis see talle tulevikus ka annab. Noored võiksid oma kogemuslugusid rääkida. Need võiksid olla sellised lühivideod.”</a:t>
            </a:r>
          </a:p>
          <a:p>
            <a:pPr marL="0" indent="0">
              <a:buNone/>
            </a:pPr>
            <a:r>
              <a:rPr lang="en-EE" sz="2000" i="1" dirty="0">
                <a:latin typeface="Poppins" pitchFamily="2" charset="77"/>
                <a:ea typeface="Times New Roman" panose="02020603050405020304" pitchFamily="18" charset="0"/>
                <a:cs typeface="Poppins" pitchFamily="2" charset="77"/>
              </a:rPr>
              <a:t>“Minu arvates võiksid olla sellised Tiktoki laadsed lühivideod välismaale õpi- ja töörändele minekuks. Sellised lühikesed ja harivad, aga atraktiivsed.”</a:t>
            </a:r>
          </a:p>
          <a:p>
            <a:r>
              <a:rPr lang="en-EE" sz="2000" i="1" dirty="0">
                <a:latin typeface="Poppins" pitchFamily="2" charset="77"/>
                <a:ea typeface="Times New Roman" panose="02020603050405020304" pitchFamily="18" charset="0"/>
                <a:cs typeface="Poppins" pitchFamily="2" charset="77"/>
              </a:rPr>
              <a:t>“T</a:t>
            </a:r>
            <a:r>
              <a:rPr lang="en-EE" sz="2000" i="1" dirty="0">
                <a:effectLst/>
                <a:latin typeface="Poppins" pitchFamily="2" charset="77"/>
                <a:ea typeface="Times New Roman" panose="02020603050405020304" pitchFamily="18" charset="0"/>
                <a:cs typeface="Poppins" pitchFamily="2" charset="77"/>
              </a:rPr>
              <a:t>änapäeval on ju kõik 30 sekundit maksimum. Eks tegelikult kõik info tuleb neile muudest kanalitest kohale, et ega nad ju palju ei loe. Et nende jaoks ongi see, et info peab olema lihtne - üks klikk, kaks klikki, et ega nad ei viitsi pikki tekste läbi lugeda. See oskus on kadunud nendel, nad eeldavad, et kõik toimub hästi kiiresti. Et vidoed, väiksed tutvustavad lõigud, see sümpatiseerib neid rohkem.”</a:t>
            </a:r>
            <a:endParaRPr lang="en-EE" sz="2000" i="1" dirty="0">
              <a:latin typeface="Poppins" pitchFamily="2" charset="77"/>
              <a:ea typeface="Times New Roman" panose="02020603050405020304" pitchFamily="18" charset="0"/>
              <a:cs typeface="Poppins" pitchFamily="2" charset="77"/>
            </a:endParaRPr>
          </a:p>
          <a:p>
            <a:pPr marL="0" indent="0">
              <a:buNone/>
            </a:pPr>
            <a:r>
              <a:rPr lang="et-EE" sz="2000" i="1" dirty="0">
                <a:effectLst/>
                <a:latin typeface="Poppins" pitchFamily="2" charset="77"/>
                <a:ea typeface="Times New Roman" panose="02020603050405020304" pitchFamily="18" charset="0"/>
                <a:cs typeface="Poppins" pitchFamily="2" charset="77"/>
              </a:rPr>
              <a:t>„K</a:t>
            </a:r>
            <a:r>
              <a:rPr lang="en-EE" sz="2000" i="1" dirty="0">
                <a:effectLst/>
                <a:latin typeface="Poppins" pitchFamily="2" charset="77"/>
                <a:ea typeface="Times New Roman" panose="02020603050405020304" pitchFamily="18" charset="0"/>
                <a:cs typeface="Poppins" pitchFamily="2" charset="77"/>
              </a:rPr>
              <a:t>õige rohkem nagu võib-olla tahavadki noored eelkõige saa</a:t>
            </a:r>
            <a:r>
              <a:rPr lang="et-EE" sz="2000" i="1" dirty="0">
                <a:effectLst/>
                <a:latin typeface="Poppins" pitchFamily="2" charset="77"/>
                <a:ea typeface="Times New Roman" panose="02020603050405020304" pitchFamily="18" charset="0"/>
                <a:cs typeface="Poppins" pitchFamily="2" charset="77"/>
              </a:rPr>
              <a:t>da</a:t>
            </a:r>
            <a:r>
              <a:rPr lang="en-EE" sz="2000" i="1" dirty="0">
                <a:effectLst/>
                <a:latin typeface="Poppins" pitchFamily="2" charset="77"/>
                <a:ea typeface="Times New Roman" panose="02020603050405020304" pitchFamily="18" charset="0"/>
                <a:cs typeface="Poppins" pitchFamily="2" charset="77"/>
              </a:rPr>
              <a:t> selliseid praktilisi soovitusi</a:t>
            </a:r>
            <a:r>
              <a:rPr lang="et-EE" sz="2000" i="1" dirty="0">
                <a:effectLst/>
                <a:latin typeface="Poppins" pitchFamily="2" charset="77"/>
                <a:ea typeface="Times New Roman" panose="02020603050405020304" pitchFamily="18"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 et millest alustada</a:t>
            </a:r>
            <a:r>
              <a:rPr lang="et-EE" sz="2000" i="1" dirty="0">
                <a:effectLst/>
                <a:latin typeface="Poppins" pitchFamily="2" charset="77"/>
                <a:ea typeface="Times New Roman" panose="02020603050405020304" pitchFamily="18" charset="0"/>
                <a:cs typeface="Poppins" pitchFamily="2" charset="77"/>
              </a:rPr>
              <a:t> või</a:t>
            </a:r>
            <a:r>
              <a:rPr lang="en-EE" sz="2000" i="1" dirty="0">
                <a:effectLst/>
                <a:latin typeface="Poppins" pitchFamily="2" charset="77"/>
                <a:ea typeface="Times New Roman" panose="02020603050405020304" pitchFamily="18" charset="0"/>
                <a:cs typeface="Poppins" pitchFamily="2" charset="77"/>
              </a:rPr>
              <a:t> kuidas ette valmistuda ja võib-olla ka ootavad selliseid kogemuslugusid, et mis teiste kogemus on </a:t>
            </a:r>
            <a:r>
              <a:rPr lang="et-EE" sz="2000" i="1" dirty="0">
                <a:effectLst/>
                <a:latin typeface="Poppins" pitchFamily="2" charset="77"/>
                <a:ea typeface="Times New Roman" panose="02020603050405020304" pitchFamily="18" charset="0"/>
                <a:cs typeface="Poppins" pitchFamily="2" charset="77"/>
              </a:rPr>
              <a:t>või et</a:t>
            </a:r>
            <a:r>
              <a:rPr lang="en-EE" sz="2000" i="1" dirty="0">
                <a:effectLst/>
                <a:latin typeface="Poppins" pitchFamily="2" charset="77"/>
                <a:ea typeface="Times New Roman" panose="02020603050405020304" pitchFamily="18" charset="0"/>
                <a:cs typeface="Poppins" pitchFamily="2" charset="77"/>
              </a:rPr>
              <a:t> ja mõnikord ka nagu normaliseerida seda, et ega algul ongi nagu raske</a:t>
            </a:r>
            <a:r>
              <a:rPr lang="et-EE" sz="2000" i="1" dirty="0">
                <a:effectLst/>
                <a:latin typeface="Poppins" pitchFamily="2" charset="77"/>
                <a:ea typeface="Times New Roman" panose="02020603050405020304" pitchFamily="18" charset="0"/>
                <a:cs typeface="Poppins" pitchFamily="2" charset="77"/>
              </a:rPr>
              <a:t> ja </a:t>
            </a:r>
            <a:r>
              <a:rPr lang="et-EE" sz="2000" i="1" dirty="0" err="1">
                <a:effectLst/>
                <a:latin typeface="Poppins" pitchFamily="2" charset="77"/>
                <a:ea typeface="Times New Roman" panose="02020603050405020304" pitchFamily="18" charset="0"/>
                <a:cs typeface="Poppins" pitchFamily="2" charset="77"/>
              </a:rPr>
              <a:t>e</a:t>
            </a:r>
            <a:r>
              <a:rPr lang="en-EE" sz="2000" i="1" dirty="0">
                <a:effectLst/>
                <a:latin typeface="Poppins" pitchFamily="2" charset="77"/>
                <a:ea typeface="Times New Roman" panose="02020603050405020304" pitchFamily="18" charset="0"/>
                <a:cs typeface="Poppins" pitchFamily="2" charset="77"/>
              </a:rPr>
              <a:t>t ei pea </a:t>
            </a:r>
            <a:r>
              <a:rPr lang="et-EE" sz="2000" i="1" dirty="0">
                <a:effectLst/>
                <a:latin typeface="Poppins" pitchFamily="2" charset="77"/>
                <a:ea typeface="Times New Roman" panose="02020603050405020304" pitchFamily="18" charset="0"/>
                <a:cs typeface="Poppins" pitchFamily="2" charset="77"/>
              </a:rPr>
              <a:t>ainult </a:t>
            </a:r>
            <a:r>
              <a:rPr lang="en-EE" sz="2000" i="1" dirty="0">
                <a:effectLst/>
                <a:latin typeface="Poppins" pitchFamily="2" charset="77"/>
                <a:ea typeface="Times New Roman" panose="02020603050405020304" pitchFamily="18" charset="0"/>
                <a:cs typeface="Poppins" pitchFamily="2" charset="77"/>
              </a:rPr>
              <a:t>positiivseid lugusid rääkima, vaid </a:t>
            </a:r>
            <a:r>
              <a:rPr lang="et-EE" sz="2000" i="1" dirty="0">
                <a:effectLst/>
                <a:latin typeface="Poppins" pitchFamily="2" charset="77"/>
                <a:ea typeface="Times New Roman" panose="02020603050405020304" pitchFamily="18" charset="0"/>
                <a:cs typeface="Poppins" pitchFamily="2" charset="77"/>
              </a:rPr>
              <a:t>võib ka</a:t>
            </a:r>
            <a:r>
              <a:rPr lang="en-EE" sz="2000" i="1" dirty="0">
                <a:effectLst/>
                <a:latin typeface="Poppins" pitchFamily="2" charset="77"/>
                <a:ea typeface="Times New Roman" panose="02020603050405020304" pitchFamily="18" charset="0"/>
                <a:cs typeface="Poppins" pitchFamily="2" charset="77"/>
              </a:rPr>
              <a:t> rääki</a:t>
            </a:r>
            <a:r>
              <a:rPr lang="et-EE" sz="2000" i="1" dirty="0">
                <a:effectLst/>
                <a:latin typeface="Poppins" pitchFamily="2" charset="77"/>
                <a:ea typeface="Times New Roman" panose="02020603050405020304" pitchFamily="18" charset="0"/>
                <a:cs typeface="Poppins" pitchFamily="2" charset="77"/>
              </a:rPr>
              <a:t>da</a:t>
            </a:r>
            <a:r>
              <a:rPr lang="en-EE" sz="2000" i="1" dirty="0">
                <a:effectLst/>
                <a:latin typeface="Poppins" pitchFamily="2" charset="77"/>
                <a:ea typeface="Times New Roman" panose="02020603050405020304" pitchFamily="18" charset="0"/>
                <a:cs typeface="Poppins" pitchFamily="2" charset="77"/>
              </a:rPr>
              <a:t> seda, </a:t>
            </a:r>
            <a:r>
              <a:rPr lang="et-EE" sz="2000" i="1" dirty="0">
                <a:effectLst/>
                <a:latin typeface="Poppins" pitchFamily="2" charset="77"/>
                <a:ea typeface="Times New Roman" panose="02020603050405020304" pitchFamily="18" charset="0"/>
                <a:cs typeface="Poppins" pitchFamily="2" charset="77"/>
              </a:rPr>
              <a:t>et </a:t>
            </a:r>
            <a:r>
              <a:rPr lang="en-EE" sz="2000" i="1" dirty="0">
                <a:effectLst/>
                <a:latin typeface="Poppins" pitchFamily="2" charset="77"/>
                <a:ea typeface="Times New Roman" panose="02020603050405020304" pitchFamily="18" charset="0"/>
                <a:cs typeface="Poppins" pitchFamily="2" charset="77"/>
              </a:rPr>
              <a:t>mis võib vussi minna, et kuidas seda siis ära hoida ja kuidas üle saada</a:t>
            </a:r>
            <a:r>
              <a:rPr lang="et-EE" sz="2000" i="1" dirty="0">
                <a:effectLst/>
                <a:latin typeface="Poppins" pitchFamily="2" charset="77"/>
                <a:ea typeface="Times New Roman" panose="02020603050405020304" pitchFamily="18"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 kui mingi info on puudu või mingi jah, mingi tegevus on jäänud õigel ajal tegemata, siis saab tagantjärele ka ming</a:t>
            </a:r>
            <a:r>
              <a:rPr lang="et-EE" sz="2000" i="1" dirty="0" err="1">
                <a:effectLst/>
                <a:latin typeface="Poppins" pitchFamily="2" charset="77"/>
                <a:ea typeface="Times New Roman" panose="02020603050405020304" pitchFamily="18" charset="0"/>
                <a:cs typeface="Poppins" pitchFamily="2" charset="77"/>
              </a:rPr>
              <a:t>e</a:t>
            </a:r>
            <a:r>
              <a:rPr lang="en-EE" sz="2000" i="1" dirty="0">
                <a:effectLst/>
                <a:latin typeface="Poppins" pitchFamily="2" charset="77"/>
                <a:ea typeface="Times New Roman" panose="02020603050405020304" pitchFamily="18" charset="0"/>
                <a:cs typeface="Poppins" pitchFamily="2" charset="77"/>
              </a:rPr>
              <a:t>id lünkasid täita. </a:t>
            </a:r>
            <a:r>
              <a:rPr lang="et-EE" sz="2000" i="1" dirty="0">
                <a:effectLst/>
                <a:latin typeface="Poppins" pitchFamily="2" charset="77"/>
                <a:ea typeface="Times New Roman" panose="02020603050405020304" pitchFamily="18" charset="0"/>
                <a:cs typeface="Poppins" pitchFamily="2" charset="77"/>
              </a:rPr>
              <a:t>Sihukesi p</a:t>
            </a:r>
            <a:r>
              <a:rPr lang="en-EE" sz="2000" i="1" dirty="0">
                <a:effectLst/>
                <a:latin typeface="Poppins" pitchFamily="2" charset="77"/>
                <a:ea typeface="Times New Roman" panose="02020603050405020304" pitchFamily="18" charset="0"/>
                <a:cs typeface="Poppins" pitchFamily="2" charset="77"/>
              </a:rPr>
              <a:t>raktilisi asju tahetakse ikka teada. Sellised lood võiksid olla blogi all, kus praegu on tegelikult uudised.”</a:t>
            </a:r>
          </a:p>
          <a:p>
            <a:endParaRPr lang="et-EE" sz="2000" b="1" i="1" dirty="0">
              <a:latin typeface="Poppins" pitchFamily="2" charset="77"/>
              <a:ea typeface="Georgia" charset="0"/>
              <a:cs typeface="Poppins" pitchFamily="2" charset="77"/>
            </a:endParaRPr>
          </a:p>
          <a:p>
            <a:pPr marL="0" indent="0">
              <a:buNone/>
            </a:pPr>
            <a:endParaRPr lang="et-EE" sz="2000" b="1" dirty="0">
              <a:latin typeface="Poppins" pitchFamily="2" charset="77"/>
              <a:ea typeface="Georgia" charset="0"/>
              <a:cs typeface="Poppins" pitchFamily="2" charset="77"/>
            </a:endParaRPr>
          </a:p>
        </p:txBody>
      </p:sp>
    </p:spTree>
    <p:extLst>
      <p:ext uri="{BB962C8B-B14F-4D97-AF65-F5344CB8AC3E}">
        <p14:creationId xmlns:p14="http://schemas.microsoft.com/office/powerpoint/2010/main" val="36280074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914400" y="1045038"/>
            <a:ext cx="16002000" cy="6555641"/>
          </a:xfrm>
          <a:prstGeom prst="rect">
            <a:avLst/>
          </a:prstGeom>
          <a:noFill/>
        </p:spPr>
        <p:txBody>
          <a:bodyPr wrap="square">
            <a:spAutoFit/>
          </a:bodyPr>
          <a:lstStyle/>
          <a:p>
            <a:pPr marL="0" indent="0">
              <a:buNone/>
            </a:pPr>
            <a:r>
              <a:rPr lang="et-EE" sz="2000" b="1" dirty="0">
                <a:latin typeface="Poppins" pitchFamily="2" charset="77"/>
                <a:ea typeface="Georgia" charset="0"/>
                <a:cs typeface="Poppins" pitchFamily="2" charset="77"/>
              </a:rPr>
              <a:t>Sarnaselt 2017. aastale toodi intervjuudes välja, et hetkel on  erinevatel kodulehtedel palju dubleerivaid materjale õpi- ja töörände kohta, mida võiks koondada ühte portaali, sh koondada vajalikku infot eri riikide lõikes. Portaal võiks sisaldada riigi kohta käivat infot, õppetingimusi, stipendiumite võimalusi, kultuurilist eripära,  koolide nimekirju jne. Info võiks olla spetsialistide jaoks pigem eesti keeles, noortele võib info olla ka inglise keeles. Tutvustav materjal võiks olla lühivideona. Mõnes intervjuus toodi välja, et puudus on välismaal õppimise võimaluste ülevaatest (koolide koondandmebaas koos viidetega), eriti täiskasvanute täiendkoolituste osas.</a:t>
            </a:r>
          </a:p>
          <a:p>
            <a:pPr marL="0" indent="0">
              <a:buNone/>
            </a:pPr>
            <a:r>
              <a:rPr lang="en-EE" sz="2000" i="1" dirty="0">
                <a:effectLst/>
                <a:latin typeface="Poppins" pitchFamily="2" charset="77"/>
                <a:ea typeface="Times New Roman" panose="02020603050405020304" pitchFamily="18" charset="0"/>
                <a:cs typeface="Poppins" pitchFamily="2" charset="77"/>
              </a:rPr>
              <a:t>“Ma ise mõtlen, et ma ei tea ühtegi ametkonda Eestis, kes koguks infot selle kohta, et mis kurusi Euroopas soovitatakse, eriti kutseõpetajatele.”</a:t>
            </a:r>
          </a:p>
          <a:p>
            <a:pPr marL="0" indent="0">
              <a:buNone/>
            </a:pPr>
            <a:r>
              <a:rPr lang="en-EE" sz="2000" i="1" dirty="0">
                <a:latin typeface="Poppins" pitchFamily="2" charset="77"/>
                <a:ea typeface="Times New Roman" panose="02020603050405020304" pitchFamily="18" charset="0"/>
                <a:cs typeface="Poppins" pitchFamily="2" charset="77"/>
              </a:rPr>
              <a:t>“K</a:t>
            </a:r>
            <a:r>
              <a:rPr lang="en-EE" sz="2000" i="1" dirty="0">
                <a:effectLst/>
                <a:latin typeface="Poppins" pitchFamily="2" charset="77"/>
                <a:ea typeface="Times New Roman" panose="02020603050405020304" pitchFamily="18" charset="0"/>
                <a:cs typeface="Poppins" pitchFamily="2" charset="77"/>
              </a:rPr>
              <a:t>unagi oli selline veebileht nagu õpirändevaralaegas. Täna ei ole sellist ühtset keskset head usaldusväärset lehte, kus näiteks juba põhikoolis õppiv noor või karjäärispetsialist saaks infot välismaal õppimise võimaluste kohta üldse tervikuna, et meil on palju erapakkujaid, kuid võiks olla üldine usaldusväärne leht, kus saada teada, kes mida pakuvad,  kes on usaldusväärne pakkuja, millal konkursid avatakse, millal on tähtajad. Et see võib-olla on küll nagu selline täitmata koht praegu Eestis, et praegu väga nagu muud varianti ei ole, kui tulebki nagu lihtsalt teada</a:t>
            </a:r>
            <a:r>
              <a:rPr lang="en-EE" sz="2000" i="1" dirty="0">
                <a:latin typeface="Poppins" pitchFamily="2" charset="77"/>
                <a:ea typeface="Times New Roman" panose="02020603050405020304" pitchFamily="18" charset="0"/>
                <a:cs typeface="Poppins" pitchFamily="2" charset="77"/>
              </a:rPr>
              <a:t> </a:t>
            </a:r>
            <a:r>
              <a:rPr lang="en-EE" sz="2000" i="1" dirty="0">
                <a:effectLst/>
                <a:latin typeface="Poppins" pitchFamily="2" charset="77"/>
                <a:ea typeface="Times New Roman" panose="02020603050405020304" pitchFamily="18" charset="0"/>
                <a:cs typeface="Poppins" pitchFamily="2" charset="77"/>
              </a:rPr>
              <a:t>neid üskikuid erinevaid pakkujaid ja siis nende lehtedelt infot otsida.”</a:t>
            </a:r>
          </a:p>
          <a:p>
            <a:r>
              <a:rPr lang="en-EE" sz="2000" i="1" dirty="0">
                <a:latin typeface="Poppins" pitchFamily="2" charset="77"/>
                <a:ea typeface="Times New Roman" panose="02020603050405020304" pitchFamily="18"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Mul endal on natuke jäänud segane tunne selles mõttes, et seal jah, mingi info tuleb välja õppimisvõimalustest eriala või märksõna järgi. Aga seal ei ole ühtegi linki, et kuidas ma selle eriala ja koolini jõuaksin, google tuleb appi võtta. Et võiks olla süsteemsem ja kasutajasõbralikum. Ja minu meelest töövõimaluste otsimisega jäin üldse hätta. Pakub välja, et otsi töökohti, aga ma ei suutnud ühegi võtmesõnaga midagi leida. </a:t>
            </a:r>
            <a:r>
              <a:rPr lang="en-EE" sz="2000" i="1" dirty="0">
                <a:latin typeface="Poppins" pitchFamily="2" charset="77"/>
                <a:ea typeface="Times New Roman" panose="02020603050405020304" pitchFamily="18" charset="0"/>
                <a:cs typeface="Poppins" pitchFamily="2" charset="77"/>
              </a:rPr>
              <a:t>Ü</a:t>
            </a:r>
            <a:r>
              <a:rPr lang="en-EE" sz="2000" i="1" dirty="0">
                <a:effectLst/>
                <a:latin typeface="Poppins" pitchFamily="2" charset="77"/>
                <a:ea typeface="Times New Roman" panose="02020603050405020304" pitchFamily="18" charset="0"/>
                <a:cs typeface="Poppins" pitchFamily="2" charset="77"/>
              </a:rPr>
              <a:t>hesõnaga minu mõte on see, et juhul kui näiteks neid samu emalehe võimalusi kuidagi rohkem laiendada sinna Europassi eestikeelsele lehele, et siis peaks kindlasti veenduma, et emaleht toimib.”</a:t>
            </a:r>
          </a:p>
          <a:p>
            <a:pPr marL="0" indent="0">
              <a:buNone/>
            </a:pPr>
            <a:endParaRPr lang="en-EE" sz="2000" i="1" dirty="0">
              <a:effectLst/>
              <a:latin typeface="Poppins" pitchFamily="2" charset="77"/>
              <a:ea typeface="Times New Roman" panose="02020603050405020304" pitchFamily="18" charset="0"/>
              <a:cs typeface="Poppins" pitchFamily="2" charset="77"/>
            </a:endParaRPr>
          </a:p>
        </p:txBody>
      </p:sp>
    </p:spTree>
    <p:extLst>
      <p:ext uri="{BB962C8B-B14F-4D97-AF65-F5344CB8AC3E}">
        <p14:creationId xmlns:p14="http://schemas.microsoft.com/office/powerpoint/2010/main" val="75254226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914400" y="742059"/>
            <a:ext cx="16002000" cy="8402300"/>
          </a:xfrm>
          <a:prstGeom prst="rect">
            <a:avLst/>
          </a:prstGeom>
          <a:noFill/>
        </p:spPr>
        <p:txBody>
          <a:bodyPr wrap="square">
            <a:spAutoFit/>
          </a:bodyPr>
          <a:lstStyle/>
          <a:p>
            <a:r>
              <a:rPr lang="et-EE" sz="2000" b="1" dirty="0">
                <a:latin typeface="Poppins" pitchFamily="2" charset="77"/>
                <a:ea typeface="Georgia" charset="0"/>
                <a:cs typeface="Poppins" pitchFamily="2" charset="77"/>
              </a:rPr>
              <a:t>Tehti ettepanekud, et võiks luua õppematerjalid, kuidas integreerida Europassi teenuste tutvustamist üldharidus- ja kutsekoolide õppekavadesse. Õppematerjale tuleks koolides tutvustada, et õpetajad julgeksid iseseisvalt uut materjali kasutada (karjääriõpetajad, informaatika, inglise keele õpetajad jne). </a:t>
            </a:r>
          </a:p>
          <a:p>
            <a:pPr marL="0" indent="0">
              <a:buNone/>
            </a:pPr>
            <a:r>
              <a:rPr lang="et-EE" sz="2000" i="1" dirty="0">
                <a:latin typeface="Poppins" pitchFamily="2" charset="77"/>
                <a:ea typeface="Georgia" charset="0"/>
                <a:cs typeface="Poppins" pitchFamily="2" charset="77"/>
              </a:rPr>
              <a:t>“</a:t>
            </a:r>
            <a:r>
              <a:rPr lang="en-EE" sz="2000" i="1" dirty="0">
                <a:latin typeface="Poppins" pitchFamily="2" charset="77"/>
                <a:ea typeface="Georgia" charset="0"/>
                <a:cs typeface="Poppins" pitchFamily="2" charset="77"/>
              </a:rPr>
              <a:t>O</a:t>
            </a:r>
            <a:r>
              <a:rPr lang="en-EE" sz="2000" i="1" dirty="0">
                <a:effectLst/>
                <a:latin typeface="Poppins" pitchFamily="2" charset="77"/>
                <a:ea typeface="Times New Roman" panose="02020603050405020304" pitchFamily="18" charset="0"/>
                <a:cs typeface="Poppins" pitchFamily="2" charset="77"/>
              </a:rPr>
              <a:t>len teinud 7. klassiga karjääriõppe aine raames Europassi CV täitmist, kuid see on nende jaoks olnud keeruline, kuna neil puudub töökogemus. Siin tekib kohe noorel error, et mida ma sinna peaks siis nüüd kirjutama. Lisaks tekkis neil küsimus, et kui nad nüüd selle CV pdf- </a:t>
            </a:r>
            <a:r>
              <a:rPr lang="en-GB" sz="2000" i="1" dirty="0" err="1">
                <a:latin typeface="Poppins" pitchFamily="2" charset="77"/>
                <a:ea typeface="Times New Roman" panose="02020603050405020304" pitchFamily="18" charset="0"/>
                <a:cs typeface="Poppins" pitchFamily="2" charset="77"/>
              </a:rPr>
              <a:t>i</a:t>
            </a:r>
            <a:r>
              <a:rPr lang="en-EE" sz="2000" i="1" dirty="0">
                <a:effectLst/>
                <a:latin typeface="Poppins" pitchFamily="2" charset="77"/>
                <a:ea typeface="Times New Roman" panose="02020603050405020304" pitchFamily="18" charset="0"/>
                <a:cs typeface="Poppins" pitchFamily="2" charset="77"/>
              </a:rPr>
              <a:t> formaadis alla laevad, et kas see töökogemuse pealkiri jääb alles tühja lahtrina või seda ei kuvata sellelel lõplikul versioonil. Aga noh, eks see läbi noore vaadates siis ongi, et ta peab eelkõige rõhuma oma oskustele, mitte kogemusele.”</a:t>
            </a:r>
          </a:p>
          <a:p>
            <a:pPr marL="0" indent="0">
              <a:buNone/>
            </a:pPr>
            <a:r>
              <a:rPr lang="en-EE" sz="2000" i="1" dirty="0">
                <a:effectLst/>
                <a:latin typeface="Poppins" pitchFamily="2" charset="77"/>
                <a:ea typeface="Times New Roman" panose="02020603050405020304" pitchFamily="18" charset="0"/>
                <a:cs typeface="Poppins" pitchFamily="2" charset="77"/>
              </a:rPr>
              <a:t>“Inglise keele tunnis võiks lisaks keele harjutamisele enda kirjeldamist harjutada. Aga selliste asjadega koolis töötades ma näen, et seda uut infot tuleb õpetajatele nii tohutult peale, et kui saadetakse mingisugune infokiri, et oi, teate, et meil on nagu selline asi olemas, siis üldiselt ei ole aega sul seda avada, katsetada ning võibolla see ei kõneta ka mingil põhjusel. Ehk siis ütleme, et kui me näiteks tahaks seda, et keeleõpetaja päriselt Europassi kasutama hakkaks, siis see tähendaks, et ennast tuleks sisse suruda kuhugi mingisugusele koolitusele, õpetajatele näidata neid võimalusi, siis hakatakse seda ka rohkem praktiseerima.”</a:t>
            </a:r>
          </a:p>
          <a:p>
            <a:pPr marL="0" indent="0">
              <a:buNone/>
            </a:pPr>
            <a:r>
              <a:rPr lang="en-EE" sz="2000" i="1" dirty="0">
                <a:latin typeface="Poppins" pitchFamily="2" charset="77"/>
                <a:ea typeface="Times New Roman" panose="02020603050405020304" pitchFamily="18" charset="0"/>
                <a:cs typeface="Poppins" pitchFamily="2" charset="77"/>
              </a:rPr>
              <a:t>“Europassi CV koostamine võiks olla kirjutatud juba ainekavadesse, sest</a:t>
            </a:r>
            <a:r>
              <a:rPr lang="en-EE" sz="2000" i="1" dirty="0">
                <a:effectLst/>
                <a:latin typeface="Poppins" pitchFamily="2" charset="77"/>
                <a:ea typeface="Times New Roman" panose="02020603050405020304" pitchFamily="18" charset="0"/>
                <a:cs typeface="Poppins" pitchFamily="2" charset="77"/>
              </a:rPr>
              <a:t> tänapäeval tuleb kandideerimisel CV-sid kasutada igalpool.”</a:t>
            </a:r>
          </a:p>
          <a:p>
            <a:pPr marL="0" indent="0">
              <a:buNone/>
            </a:pPr>
            <a:r>
              <a:rPr lang="et-EE" sz="2000" i="1" dirty="0">
                <a:latin typeface="Poppins" pitchFamily="2" charset="77"/>
                <a:ea typeface="Georgia" charset="0"/>
                <a:cs typeface="Poppins" pitchFamily="2" charset="77"/>
              </a:rPr>
              <a:t>„Noortele võiks rääkida üheltpoolt, kuidas üldse CV-le sisu luua. Ja teiselt poolt, kuidas ta võiks tulevikus oma õpirände tunnistust kasutada.“</a:t>
            </a:r>
          </a:p>
          <a:p>
            <a:pPr marL="0" indent="0">
              <a:buNone/>
            </a:pPr>
            <a:r>
              <a:rPr lang="et-EE" sz="2000" i="1" dirty="0">
                <a:latin typeface="Poppins" pitchFamily="2" charset="77"/>
                <a:ea typeface="Georgia" charset="0"/>
                <a:cs typeface="Poppins" pitchFamily="2" charset="77"/>
              </a:rPr>
              <a:t>„Minu kogemus ütleb, et õpetajad on ise tihtipeale pikalt ühe koha peal töötanud ja pole ammu CV-d koostanud ja nad võivad olla ebakindlad selles valdkonnas, nendel puudub teadmine, kuhu suunas kandideerimisdokumendid on läinud. Europass on selles mõttes hea koht, kus on olemas juba struktuur. Kuid enne oleks vaja koolitust või töötube teha õpetajatele, sest nad ei jõua ka kõiki kohti ise läbi käia.</a:t>
            </a:r>
            <a:r>
              <a:rPr lang="en-EE" sz="2000" i="1" dirty="0">
                <a:latin typeface="Poppins" pitchFamily="2" charset="77"/>
                <a:ea typeface="Georgia" charset="0"/>
                <a:cs typeface="Poppins" pitchFamily="2" charset="77"/>
              </a:rPr>
              <a:t>”</a:t>
            </a:r>
          </a:p>
          <a:p>
            <a:pPr marL="0" indent="0">
              <a:buNone/>
            </a:pPr>
            <a:r>
              <a:rPr lang="en-EE" sz="2000" i="1" dirty="0">
                <a:effectLst/>
                <a:latin typeface="Poppins" pitchFamily="2" charset="77"/>
                <a:ea typeface="Times New Roman" panose="02020603050405020304" pitchFamily="18" charset="0"/>
                <a:cs typeface="Poppins" pitchFamily="2" charset="77"/>
              </a:rPr>
              <a:t>“</a:t>
            </a:r>
            <a:r>
              <a:rPr lang="et-EE" sz="2000" i="1" dirty="0">
                <a:effectLst/>
                <a:latin typeface="Poppins" pitchFamily="2" charset="77"/>
                <a:ea typeface="Times New Roman" panose="02020603050405020304" pitchFamily="18" charset="0"/>
                <a:cs typeface="Poppins" pitchFamily="2" charset="77"/>
              </a:rPr>
              <a:t>Noorte </a:t>
            </a:r>
            <a:r>
              <a:rPr lang="en-EE" sz="2000" i="1" dirty="0">
                <a:effectLst/>
                <a:latin typeface="Poppins" pitchFamily="2" charset="77"/>
                <a:ea typeface="Times New Roman" panose="02020603050405020304" pitchFamily="18" charset="0"/>
                <a:cs typeface="Poppins" pitchFamily="2" charset="77"/>
              </a:rPr>
              <a:t>puhul on kõige keerulisem see, et neil on tunne algul, et ne</a:t>
            </a:r>
            <a:r>
              <a:rPr lang="et-EE" sz="2000" i="1" dirty="0" err="1">
                <a:effectLst/>
                <a:latin typeface="Poppins" pitchFamily="2" charset="77"/>
                <a:ea typeface="Times New Roman" panose="02020603050405020304" pitchFamily="18" charset="0"/>
                <a:cs typeface="Poppins" pitchFamily="2" charset="77"/>
              </a:rPr>
              <a:t>il</a:t>
            </a:r>
            <a:r>
              <a:rPr lang="en-EE" sz="2000" i="1" dirty="0">
                <a:effectLst/>
                <a:latin typeface="Poppins" pitchFamily="2" charset="77"/>
                <a:ea typeface="Times New Roman" panose="02020603050405020304" pitchFamily="18" charset="0"/>
                <a:cs typeface="Poppins" pitchFamily="2" charset="77"/>
              </a:rPr>
              <a:t> ei ole si</a:t>
            </a:r>
            <a:r>
              <a:rPr lang="et-EE" sz="2000" i="1" dirty="0" err="1">
                <a:effectLst/>
                <a:latin typeface="Poppins" pitchFamily="2" charset="77"/>
                <a:ea typeface="Times New Roman" panose="02020603050405020304" pitchFamily="18" charset="0"/>
                <a:cs typeface="Poppins" pitchFamily="2" charset="77"/>
              </a:rPr>
              <a:t>nna</a:t>
            </a:r>
            <a:r>
              <a:rPr lang="et-EE" sz="2000" i="1" dirty="0">
                <a:effectLst/>
                <a:latin typeface="Poppins" pitchFamily="2" charset="77"/>
                <a:ea typeface="Times New Roman" panose="02020603050405020304" pitchFamily="18" charset="0"/>
                <a:cs typeface="Poppins" pitchFamily="2" charset="77"/>
              </a:rPr>
              <a:t> </a:t>
            </a:r>
            <a:r>
              <a:rPr lang="en-EE" sz="2000" i="1" dirty="0">
                <a:effectLst/>
                <a:latin typeface="Poppins" pitchFamily="2" charset="77"/>
                <a:ea typeface="Times New Roman" panose="02020603050405020304" pitchFamily="18" charset="0"/>
                <a:cs typeface="Poppins" pitchFamily="2" charset="77"/>
              </a:rPr>
              <a:t>mitte midagi kirjutada. </a:t>
            </a:r>
            <a:r>
              <a:rPr lang="et-EE" sz="2000" i="1" dirty="0">
                <a:effectLst/>
                <a:latin typeface="Poppins" pitchFamily="2" charset="77"/>
                <a:ea typeface="Times New Roman" panose="02020603050405020304" pitchFamily="18" charset="0"/>
                <a:cs typeface="Poppins" pitchFamily="2" charset="77"/>
              </a:rPr>
              <a:t>Europass on </a:t>
            </a:r>
            <a:r>
              <a:rPr lang="en-EE" sz="2000" i="1" dirty="0">
                <a:effectLst/>
                <a:latin typeface="Poppins" pitchFamily="2" charset="77"/>
                <a:ea typeface="Times New Roman" panose="02020603050405020304" pitchFamily="18" charset="0"/>
                <a:cs typeface="Poppins" pitchFamily="2" charset="77"/>
              </a:rPr>
              <a:t>natuke võib-olla põhjalik, et see algul või</a:t>
            </a:r>
            <a:r>
              <a:rPr lang="et-EE" sz="2000" i="1" dirty="0" err="1">
                <a:effectLst/>
                <a:latin typeface="Poppins" pitchFamily="2" charset="77"/>
                <a:ea typeface="Times New Roman" panose="02020603050405020304" pitchFamily="18" charset="0"/>
                <a:cs typeface="Poppins" pitchFamily="2" charset="77"/>
              </a:rPr>
              <a:t>b</a:t>
            </a:r>
            <a:r>
              <a:rPr lang="et-EE" sz="2000" i="1" dirty="0">
                <a:effectLst/>
                <a:latin typeface="Poppins" pitchFamily="2" charset="77"/>
                <a:ea typeface="Times New Roman" panose="02020603050405020304" pitchFamily="18" charset="0"/>
                <a:cs typeface="Poppins" pitchFamily="2" charset="77"/>
              </a:rPr>
              <a:t> </a:t>
            </a:r>
            <a:r>
              <a:rPr lang="en-EE" sz="2000" i="1" dirty="0">
                <a:effectLst/>
                <a:latin typeface="Poppins" pitchFamily="2" charset="77"/>
                <a:ea typeface="Times New Roman" panose="02020603050405020304" pitchFamily="18" charset="0"/>
                <a:cs typeface="Poppins" pitchFamily="2" charset="77"/>
              </a:rPr>
              <a:t>heidutada noori. </a:t>
            </a:r>
            <a:r>
              <a:rPr lang="et-EE" sz="2000" i="1" dirty="0">
                <a:effectLst/>
                <a:latin typeface="Poppins" pitchFamily="2" charset="77"/>
                <a:ea typeface="Times New Roman" panose="02020603050405020304" pitchFamily="18" charset="0"/>
                <a:cs typeface="Poppins" pitchFamily="2" charset="77"/>
              </a:rPr>
              <a:t>Näiteks m</a:t>
            </a:r>
            <a:r>
              <a:rPr lang="en-EE" sz="2000" i="1" dirty="0">
                <a:effectLst/>
                <a:latin typeface="Poppins" pitchFamily="2" charset="77"/>
                <a:ea typeface="Times New Roman" panose="02020603050405020304" pitchFamily="18" charset="0"/>
                <a:cs typeface="Poppins" pitchFamily="2" charset="77"/>
              </a:rPr>
              <a:t>ingis töötoas tegime nii, et noored täitsid seda koos sõbraga, mis läks kohe lõbusamalt. </a:t>
            </a:r>
            <a:r>
              <a:rPr lang="et-EE" sz="2000" i="1" dirty="0">
                <a:latin typeface="Poppins" pitchFamily="2" charset="77"/>
                <a:ea typeface="Times New Roman" panose="02020603050405020304" pitchFamily="18" charset="0"/>
                <a:cs typeface="Poppins" pitchFamily="2" charset="77"/>
              </a:rPr>
              <a:t>V</a:t>
            </a:r>
            <a:r>
              <a:rPr lang="et-EE" sz="2000" i="1" dirty="0">
                <a:effectLst/>
                <a:latin typeface="Poppins" pitchFamily="2" charset="77"/>
                <a:ea typeface="Times New Roman" panose="02020603050405020304" pitchFamily="18" charset="0"/>
                <a:cs typeface="Poppins" pitchFamily="2" charset="77"/>
              </a:rPr>
              <a:t>õib-olla </a:t>
            </a:r>
            <a:r>
              <a:rPr lang="en-EE" sz="2000" i="1" dirty="0">
                <a:effectLst/>
                <a:latin typeface="Poppins" pitchFamily="2" charset="77"/>
                <a:ea typeface="Times New Roman" panose="02020603050405020304" pitchFamily="18" charset="0"/>
                <a:cs typeface="Poppins" pitchFamily="2" charset="77"/>
              </a:rPr>
              <a:t>öeldagi</a:t>
            </a:r>
            <a:r>
              <a:rPr lang="et-EE" sz="2000" i="1" dirty="0">
                <a:effectLst/>
                <a:latin typeface="Poppins" pitchFamily="2" charset="77"/>
                <a:ea typeface="Times New Roman" panose="02020603050405020304" pitchFamily="18"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 et </a:t>
            </a:r>
            <a:r>
              <a:rPr lang="et-EE" sz="2000" i="1" dirty="0">
                <a:latin typeface="Poppins" pitchFamily="2" charset="77"/>
                <a:ea typeface="Times New Roman" panose="02020603050405020304" pitchFamily="18" charset="0"/>
                <a:cs typeface="Poppins" pitchFamily="2" charset="77"/>
              </a:rPr>
              <a:t>see vorm</a:t>
            </a:r>
            <a:r>
              <a:rPr lang="et-EE" sz="2000" i="1" dirty="0">
                <a:effectLst/>
                <a:latin typeface="Poppins" pitchFamily="2" charset="77"/>
                <a:ea typeface="Times New Roman" panose="02020603050405020304" pitchFamily="18" charset="0"/>
                <a:cs typeface="Poppins" pitchFamily="2" charset="77"/>
              </a:rPr>
              <a:t> </a:t>
            </a:r>
            <a:r>
              <a:rPr lang="en-EE" sz="2000" i="1" dirty="0">
                <a:effectLst/>
                <a:latin typeface="Poppins" pitchFamily="2" charset="77"/>
                <a:ea typeface="Times New Roman" panose="02020603050405020304" pitchFamily="18" charset="0"/>
                <a:cs typeface="Poppins" pitchFamily="2" charset="77"/>
              </a:rPr>
              <a:t>on sellepärast nii põhjalik, et inimesed on </a:t>
            </a:r>
            <a:r>
              <a:rPr lang="et-EE" sz="2000" i="1" dirty="0">
                <a:effectLst/>
                <a:latin typeface="Poppins" pitchFamily="2" charset="77"/>
                <a:ea typeface="Times New Roman" panose="02020603050405020304" pitchFamily="18" charset="0"/>
                <a:cs typeface="Poppins" pitchFamily="2" charset="77"/>
              </a:rPr>
              <a:t>ka </a:t>
            </a:r>
            <a:r>
              <a:rPr lang="en-EE" sz="2000" i="1" dirty="0">
                <a:effectLst/>
                <a:latin typeface="Poppins" pitchFamily="2" charset="77"/>
                <a:ea typeface="Times New Roman" panose="02020603050405020304" pitchFamily="18" charset="0"/>
                <a:cs typeface="Poppins" pitchFamily="2" charset="77"/>
              </a:rPr>
              <a:t>erinevad. Et tuua seda mitmekülgsust välja, et mitte</a:t>
            </a:r>
            <a:r>
              <a:rPr lang="et-EE" sz="2000" i="1" dirty="0">
                <a:effectLst/>
                <a:latin typeface="Poppins" pitchFamily="2" charset="77"/>
                <a:ea typeface="Times New Roman" panose="02020603050405020304" pitchFamily="18"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 et see on nagu kontrolltöö</a:t>
            </a:r>
            <a:r>
              <a:rPr lang="et-EE" sz="2000" i="1" dirty="0">
                <a:effectLst/>
                <a:latin typeface="Poppins" pitchFamily="2" charset="77"/>
                <a:ea typeface="Times New Roman" panose="02020603050405020304" pitchFamily="18" charset="0"/>
                <a:cs typeface="Poppins" pitchFamily="2" charset="77"/>
              </a:rPr>
              <a:t>, vaid et</a:t>
            </a:r>
            <a:r>
              <a:rPr lang="en-EE" sz="2000" i="1" dirty="0">
                <a:effectLst/>
                <a:latin typeface="Poppins" pitchFamily="2" charset="77"/>
                <a:ea typeface="Times New Roman" panose="02020603050405020304" pitchFamily="18" charset="0"/>
                <a:cs typeface="Poppins" pitchFamily="2" charset="77"/>
              </a:rPr>
              <a:t> sinu võimalus ennast erinevatest külgedest näidata.”</a:t>
            </a:r>
          </a:p>
        </p:txBody>
      </p:sp>
    </p:spTree>
    <p:extLst>
      <p:ext uri="{BB962C8B-B14F-4D97-AF65-F5344CB8AC3E}">
        <p14:creationId xmlns:p14="http://schemas.microsoft.com/office/powerpoint/2010/main" val="404751955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914400" y="742059"/>
            <a:ext cx="16002000" cy="9487213"/>
          </a:xfrm>
          <a:prstGeom prst="rect">
            <a:avLst/>
          </a:prstGeom>
          <a:noFill/>
        </p:spPr>
        <p:txBody>
          <a:bodyPr wrap="square">
            <a:spAutoFit/>
          </a:bodyPr>
          <a:lstStyle/>
          <a:p>
            <a:r>
              <a:rPr lang="et-EE" sz="1850" b="1" i="1" dirty="0">
                <a:latin typeface="Poppins" pitchFamily="2" charset="77"/>
                <a:ea typeface="Georgia" charset="0"/>
                <a:cs typeface="Poppins" pitchFamily="2" charset="77"/>
              </a:rPr>
              <a:t>Selleks, et sidus- ja sihtrühm jõuaks rohkem Europassi kodulehele oleks oluline rohkem kuvada Europassi teenuste eeliseid sarnaste teenuste ees.</a:t>
            </a:r>
          </a:p>
          <a:p>
            <a:pPr marL="0" indent="0">
              <a:buNone/>
            </a:pPr>
            <a:r>
              <a:rPr lang="en-EE" sz="1850" i="1" dirty="0">
                <a:effectLst/>
                <a:latin typeface="Poppins" pitchFamily="2" charset="77"/>
                <a:ea typeface="Times New Roman" panose="02020603050405020304" pitchFamily="18" charset="0"/>
                <a:cs typeface="Poppins" pitchFamily="2" charset="77"/>
              </a:rPr>
              <a:t>“T</a:t>
            </a:r>
            <a:r>
              <a:rPr lang="en-GB" sz="1850" i="1" dirty="0">
                <a:effectLst/>
                <a:latin typeface="Poppins" pitchFamily="2" charset="77"/>
                <a:ea typeface="Times New Roman" panose="02020603050405020304" pitchFamily="18" charset="0"/>
                <a:cs typeface="Poppins" pitchFamily="2" charset="77"/>
              </a:rPr>
              <a:t>u</a:t>
            </a:r>
            <a:r>
              <a:rPr lang="en-EE" sz="1850" i="1" dirty="0">
                <a:effectLst/>
                <a:latin typeface="Poppins" pitchFamily="2" charset="77"/>
                <a:ea typeface="Times New Roman" panose="02020603050405020304" pitchFamily="18" charset="0"/>
                <a:cs typeface="Poppins" pitchFamily="2" charset="77"/>
              </a:rPr>
              <a:t>leks välja tuua see, et miks Europass üldse ellu on toodud, et lihtsalt asi iseenesest ei toimi, onju, et seal peab ikkagi mingi seos olema. Europass on turul olnud juba päris pikalt, algusaastatel kindlasti ei olnud neid CV vormide valikuvariante nii palju, täna on nagu see ring laiem- saad CVd igat moodi teha.”</a:t>
            </a:r>
          </a:p>
          <a:p>
            <a:pPr marL="0" indent="0">
              <a:buNone/>
            </a:pPr>
            <a:r>
              <a:rPr lang="en-EE" sz="1850" i="1" dirty="0">
                <a:effectLst/>
                <a:latin typeface="Poppins" pitchFamily="2" charset="77"/>
                <a:ea typeface="Times New Roman" panose="02020603050405020304" pitchFamily="18" charset="0"/>
                <a:cs typeface="Poppins" pitchFamily="2" charset="77"/>
              </a:rPr>
              <a:t>“Mis ma olen karjäärispetsialistina kogenud, on see, et inimestel on keeruline luua struktuuri. Sest vaata, kui ei tea, mida neilt oodatakse, et seesama, et kui noh, anda valge paberileht kätte ja palun tee sinna oma CV, siis inimene jääb hätta.”</a:t>
            </a:r>
          </a:p>
          <a:p>
            <a:pPr marL="0" indent="0">
              <a:buNone/>
            </a:pPr>
            <a:r>
              <a:rPr lang="en-EE" sz="1850" i="1" dirty="0">
                <a:latin typeface="Poppins" pitchFamily="2" charset="77"/>
                <a:ea typeface="Times New Roman" panose="02020603050405020304" pitchFamily="18" charset="0"/>
                <a:cs typeface="Poppins" pitchFamily="2" charset="77"/>
              </a:rPr>
              <a:t>“Minu arvates on Europassi eelis see, et see on väga turvaline keskkond, kuhu andmed ja dokumendid üles laadida. Töötukassa puhul ma nt ei tea, mis saab nendest andmetest mingi aja pärast.”</a:t>
            </a:r>
            <a:endParaRPr lang="en-EE" sz="1850" i="1" dirty="0">
              <a:effectLst/>
              <a:latin typeface="Poppins" pitchFamily="2" charset="77"/>
              <a:ea typeface="Times New Roman" panose="02020603050405020304" pitchFamily="18" charset="0"/>
              <a:cs typeface="Poppins" pitchFamily="2" charset="77"/>
            </a:endParaRPr>
          </a:p>
          <a:p>
            <a:pPr>
              <a:buNone/>
            </a:pPr>
            <a:r>
              <a:rPr lang="et-EE" sz="1850" i="1" dirty="0">
                <a:latin typeface="Poppins" pitchFamily="2" charset="77"/>
                <a:ea typeface="Georgia" charset="0"/>
                <a:cs typeface="Poppins" pitchFamily="2" charset="77"/>
              </a:rPr>
              <a:t>„Mulle meeldib Europassi vormi juures </a:t>
            </a:r>
            <a:r>
              <a:rPr lang="en-EE" sz="1850" i="1" dirty="0">
                <a:effectLst/>
                <a:latin typeface="Poppins" pitchFamily="2" charset="77"/>
                <a:ea typeface="Times New Roman" panose="02020603050405020304" pitchFamily="18" charset="0"/>
                <a:cs typeface="Poppins" pitchFamily="2" charset="77"/>
              </a:rPr>
              <a:t>see osa, mid puudutab vabatahtlikku tööd ja projektides töötamisse</a:t>
            </a:r>
            <a:r>
              <a:rPr lang="en-EE" sz="1850" i="1" dirty="0">
                <a:latin typeface="Poppins" pitchFamily="2" charset="77"/>
                <a:ea typeface="Times New Roman" panose="02020603050405020304" pitchFamily="18" charset="0"/>
                <a:cs typeface="Poppins" pitchFamily="2" charset="77"/>
              </a:rPr>
              <a:t>. S</a:t>
            </a:r>
            <a:r>
              <a:rPr lang="en-EE" sz="1850" i="1" dirty="0">
                <a:effectLst/>
                <a:latin typeface="Poppins" pitchFamily="2" charset="77"/>
                <a:cs typeface="Poppins" pitchFamily="2" charset="77"/>
              </a:rPr>
              <a:t>eda nt Töötukassa CV-l pole, aga see on tähtis osa.”</a:t>
            </a:r>
          </a:p>
          <a:p>
            <a:pPr>
              <a:buNone/>
            </a:pPr>
            <a:r>
              <a:rPr lang="en-EE" sz="1850" i="1" dirty="0">
                <a:effectLst/>
                <a:latin typeface="Poppins" pitchFamily="2" charset="77"/>
                <a:ea typeface="Times New Roman" panose="02020603050405020304" pitchFamily="18" charset="0"/>
                <a:cs typeface="Poppins" pitchFamily="2" charset="77"/>
              </a:rPr>
              <a:t>“Huvitav on see, et kui CVd päriselt koostama minna, siis sa satud sinna EU lõpuga lehele, kus saab tohutult infot, mida ei oska eluilmaski minna otsima Europassi lehele nt välismaal elamis- ja töötamisvõimalused, eestikeelsel lehel võiks kuidagi kuvada seda infot, et selline koht on olemas.”</a:t>
            </a:r>
          </a:p>
          <a:p>
            <a:pPr>
              <a:buNone/>
            </a:pPr>
            <a:r>
              <a:rPr lang="en-EE" sz="1850" i="1" dirty="0">
                <a:latin typeface="Poppins" pitchFamily="2" charset="77"/>
                <a:ea typeface="Georgia" charset="0"/>
                <a:cs typeface="Poppins" pitchFamily="2" charset="77"/>
              </a:rPr>
              <a:t>“Noortele võib küll CV täitmine keeruline olla, kuna neil pole nagu sinna midagi kirjutada, aga keeleoskuse test nt annab juba lisaväärtuse päris palju juurde CV täitmisele.”</a:t>
            </a:r>
          </a:p>
          <a:p>
            <a:pPr>
              <a:buNone/>
            </a:pPr>
            <a:r>
              <a:rPr lang="en-EE" sz="1850" i="1" dirty="0">
                <a:effectLst/>
                <a:latin typeface="Poppins" pitchFamily="2" charset="77"/>
                <a:ea typeface="Times New Roman" panose="02020603050405020304" pitchFamily="18" charset="0"/>
                <a:cs typeface="Poppins" pitchFamily="2" charset="77"/>
              </a:rPr>
              <a:t>“Ma arvan, et neid alternatiive või konkurente on palju. Samas minu jaoks ta mingis mõttes nagu eristub, et on terviklikult läbi mõeldud. Aga samas praktikas ongi see, et inimene ei pruugi näha seda kohest kasu, et miks ma just siin peaks tegema. Oletame, et mul on e-töötukassas juba midagi olemas, CV-Onlines, midagi kuskil kolmandas-neljandas kohas ka olemas. Et see ei ole ju ka otseselt nagu töövahendusportaal. </a:t>
            </a:r>
            <a:r>
              <a:rPr lang="en-GB" sz="1850" i="1" dirty="0">
                <a:effectLst/>
                <a:latin typeface="Poppins" pitchFamily="2" charset="77"/>
                <a:ea typeface="Times New Roman" panose="02020603050405020304" pitchFamily="18" charset="0"/>
                <a:cs typeface="Poppins" pitchFamily="2" charset="77"/>
              </a:rPr>
              <a:t>E</a:t>
            </a:r>
            <a:r>
              <a:rPr lang="en-EE" sz="1850" i="1" dirty="0">
                <a:effectLst/>
                <a:latin typeface="Poppins" pitchFamily="2" charset="77"/>
                <a:ea typeface="Times New Roman" panose="02020603050405020304" pitchFamily="18" charset="0"/>
                <a:cs typeface="Poppins" pitchFamily="2" charset="77"/>
              </a:rPr>
              <a:t>t miks ma peaksin siin endale veel ühed dokumendid tegema? Europassi võimalustest on iseenesest läbi aastate palju juttu olnud. </a:t>
            </a:r>
            <a:r>
              <a:rPr lang="en-EE" sz="1850" i="1" dirty="0">
                <a:latin typeface="Poppins" pitchFamily="2" charset="77"/>
                <a:ea typeface="Times New Roman" panose="02020603050405020304" pitchFamily="18" charset="0"/>
                <a:cs typeface="Poppins" pitchFamily="2" charset="77"/>
              </a:rPr>
              <a:t>A</a:t>
            </a:r>
            <a:r>
              <a:rPr lang="en-EE" sz="1850" i="1" dirty="0">
                <a:effectLst/>
                <a:latin typeface="Poppins" pitchFamily="2" charset="77"/>
                <a:ea typeface="Times New Roman" panose="02020603050405020304" pitchFamily="18" charset="0"/>
                <a:cs typeface="Poppins" pitchFamily="2" charset="77"/>
              </a:rPr>
              <a:t>ga see müügiargument vajaks ikkagi sellist selgust juurde, et miks just Europass.”</a:t>
            </a:r>
          </a:p>
          <a:p>
            <a:r>
              <a:rPr lang="et-EE" sz="1850" i="1" dirty="0">
                <a:latin typeface="Poppins" pitchFamily="2" charset="77"/>
                <a:ea typeface="Georgia" charset="0"/>
                <a:cs typeface="Poppins" pitchFamily="2" charset="77"/>
              </a:rPr>
              <a:t>„Kas ma saan sinna lisada manuseid? Videotutvustust? Kas on lisafunktsioone? Milleks Europass?“</a:t>
            </a:r>
          </a:p>
          <a:p>
            <a:r>
              <a:rPr lang="en-EE" sz="1850" i="1" dirty="0">
                <a:latin typeface="Poppins" pitchFamily="2" charset="77"/>
                <a:ea typeface="Georgia" charset="0"/>
                <a:cs typeface="Poppins" pitchFamily="2" charset="77"/>
              </a:rPr>
              <a:t>“Ka Eestis on paljudes rahvusvahelistes kontsernides töökeel inglise keel, see oleks ju hea koht, kuhu Europassi CV-ga kandideerida.”</a:t>
            </a:r>
          </a:p>
          <a:p>
            <a:r>
              <a:rPr lang="en-EE" sz="1850" i="1" dirty="0">
                <a:effectLst/>
                <a:latin typeface="Poppins" pitchFamily="2" charset="77"/>
                <a:ea typeface="Times New Roman" panose="02020603050405020304" pitchFamily="18" charset="0"/>
                <a:cs typeface="Poppins" pitchFamily="2" charset="77"/>
              </a:rPr>
              <a:t>“Europassi pluss on see, et seal on võimalik CV-d kujundada, mujal on tavaliselt klassikaline vorm.”</a:t>
            </a:r>
          </a:p>
          <a:p>
            <a:r>
              <a:rPr lang="et-EE" sz="1850" i="1" dirty="0">
                <a:effectLst/>
                <a:latin typeface="Poppins" pitchFamily="2" charset="77"/>
                <a:ea typeface="Times New Roman" panose="02020603050405020304" pitchFamily="18" charset="0"/>
                <a:cs typeface="Poppins" pitchFamily="2" charset="77"/>
              </a:rPr>
              <a:t>„E</a:t>
            </a:r>
            <a:r>
              <a:rPr lang="en-EE" sz="1850" i="1" dirty="0">
                <a:effectLst/>
                <a:latin typeface="Poppins" pitchFamily="2" charset="77"/>
                <a:ea typeface="Times New Roman" panose="02020603050405020304" pitchFamily="18" charset="0"/>
                <a:cs typeface="Poppins" pitchFamily="2" charset="77"/>
              </a:rPr>
              <a:t>urop</a:t>
            </a:r>
            <a:r>
              <a:rPr lang="et-EE" sz="1850" i="1" dirty="0">
                <a:effectLst/>
                <a:latin typeface="Poppins" pitchFamily="2" charset="77"/>
                <a:ea typeface="Times New Roman" panose="02020603050405020304" pitchFamily="18" charset="0"/>
                <a:cs typeface="Poppins" pitchFamily="2" charset="77"/>
              </a:rPr>
              <a:t>a</a:t>
            </a:r>
            <a:r>
              <a:rPr lang="en-EE" sz="1850" i="1" dirty="0">
                <a:effectLst/>
                <a:latin typeface="Poppins" pitchFamily="2" charset="77"/>
                <a:ea typeface="Times New Roman" panose="02020603050405020304" pitchFamily="18" charset="0"/>
                <a:cs typeface="Poppins" pitchFamily="2" charset="77"/>
              </a:rPr>
              <a:t>ss võiks olla justkui nagu võti Euroopasse</a:t>
            </a:r>
            <a:r>
              <a:rPr lang="et-EE" sz="1850" i="1" dirty="0">
                <a:effectLst/>
                <a:latin typeface="Poppins" pitchFamily="2" charset="77"/>
                <a:ea typeface="Times New Roman" panose="02020603050405020304" pitchFamily="18" charset="0"/>
                <a:cs typeface="Poppins" pitchFamily="2" charset="77"/>
              </a:rPr>
              <a:t>,</a:t>
            </a:r>
            <a:r>
              <a:rPr lang="en-EE" sz="1850" i="1" dirty="0">
                <a:effectLst/>
                <a:latin typeface="Poppins" pitchFamily="2" charset="77"/>
                <a:ea typeface="Times New Roman" panose="02020603050405020304" pitchFamily="18" charset="0"/>
                <a:cs typeface="Poppins" pitchFamily="2" charset="77"/>
              </a:rPr>
              <a:t> et näidata lõppkasutajale ära, </a:t>
            </a:r>
            <a:r>
              <a:rPr lang="et-EE" sz="1850" i="1" dirty="0">
                <a:effectLst/>
                <a:latin typeface="Poppins" pitchFamily="2" charset="77"/>
                <a:ea typeface="Times New Roman" panose="02020603050405020304" pitchFamily="18" charset="0"/>
                <a:cs typeface="Poppins" pitchFamily="2" charset="77"/>
              </a:rPr>
              <a:t>et </a:t>
            </a:r>
            <a:r>
              <a:rPr lang="en-EE" sz="1850" i="1" dirty="0">
                <a:effectLst/>
                <a:latin typeface="Poppins" pitchFamily="2" charset="77"/>
                <a:ea typeface="Times New Roman" panose="02020603050405020304" pitchFamily="18" charset="0"/>
                <a:cs typeface="Poppins" pitchFamily="2" charset="77"/>
              </a:rPr>
              <a:t>milliseid uksi see </a:t>
            </a:r>
            <a:r>
              <a:rPr lang="et-EE" sz="1850" i="1" dirty="0">
                <a:effectLst/>
                <a:latin typeface="Poppins" pitchFamily="2" charset="77"/>
                <a:ea typeface="Times New Roman" panose="02020603050405020304" pitchFamily="18" charset="0"/>
                <a:cs typeface="Poppins" pitchFamily="2" charset="77"/>
              </a:rPr>
              <a:t>võti</a:t>
            </a:r>
            <a:r>
              <a:rPr lang="en-EE" sz="1850" i="1" dirty="0">
                <a:effectLst/>
                <a:latin typeface="Poppins" pitchFamily="2" charset="77"/>
                <a:ea typeface="Times New Roman" panose="02020603050405020304" pitchFamily="18" charset="0"/>
                <a:cs typeface="Poppins" pitchFamily="2" charset="77"/>
              </a:rPr>
              <a:t> avab. Sihuke üks, kaks, kolm </a:t>
            </a:r>
            <a:r>
              <a:rPr lang="et-EE" sz="1850" i="1" dirty="0" err="1">
                <a:effectLst/>
                <a:latin typeface="Poppins" pitchFamily="2" charset="77"/>
                <a:ea typeface="Times New Roman" panose="02020603050405020304" pitchFamily="18" charset="0"/>
                <a:cs typeface="Poppins" pitchFamily="2" charset="77"/>
              </a:rPr>
              <a:t>bullet</a:t>
            </a:r>
            <a:r>
              <a:rPr lang="en-EE" sz="1850" i="1" dirty="0">
                <a:effectLst/>
                <a:latin typeface="Poppins" pitchFamily="2" charset="77"/>
                <a:ea typeface="Times New Roman" panose="02020603050405020304" pitchFamily="18" charset="0"/>
                <a:cs typeface="Poppins" pitchFamily="2" charset="77"/>
              </a:rPr>
              <a:t>punktidena välja tuua näiteks</a:t>
            </a:r>
            <a:r>
              <a:rPr lang="et-EE" sz="1850" i="1" dirty="0">
                <a:effectLst/>
                <a:latin typeface="Poppins" pitchFamily="2" charset="77"/>
                <a:ea typeface="Times New Roman" panose="02020603050405020304" pitchFamily="18" charset="0"/>
                <a:cs typeface="Poppins" pitchFamily="2" charset="77"/>
              </a:rPr>
              <a:t>, s</a:t>
            </a:r>
            <a:r>
              <a:rPr lang="en-EE" sz="1850" i="1" dirty="0">
                <a:effectLst/>
                <a:latin typeface="Poppins" pitchFamily="2" charset="77"/>
                <a:ea typeface="Times New Roman" panose="02020603050405020304" pitchFamily="18" charset="0"/>
                <a:cs typeface="Poppins" pitchFamily="2" charset="77"/>
              </a:rPr>
              <a:t>iis ta saab aru, miks ta võiks seal pool tundi </a:t>
            </a:r>
            <a:r>
              <a:rPr lang="et-EE" sz="1850" i="1" dirty="0">
                <a:effectLst/>
                <a:latin typeface="Poppins" pitchFamily="2" charset="77"/>
                <a:ea typeface="Times New Roman" panose="02020603050405020304" pitchFamily="18" charset="0"/>
                <a:cs typeface="Poppins" pitchFamily="2" charset="77"/>
              </a:rPr>
              <a:t>lehel </a:t>
            </a:r>
            <a:r>
              <a:rPr lang="en-EE" sz="1850" i="1" dirty="0">
                <a:effectLst/>
                <a:latin typeface="Poppins" pitchFamily="2" charset="77"/>
                <a:ea typeface="Times New Roman" panose="02020603050405020304" pitchFamily="18" charset="0"/>
                <a:cs typeface="Poppins" pitchFamily="2" charset="77"/>
              </a:rPr>
              <a:t>viibida</a:t>
            </a:r>
            <a:r>
              <a:rPr lang="et-EE" sz="1850" i="1" dirty="0">
                <a:latin typeface="Poppins" pitchFamily="2" charset="77"/>
                <a:ea typeface="Times New Roman" panose="02020603050405020304" pitchFamily="18" charset="0"/>
                <a:cs typeface="Poppins" pitchFamily="2" charset="77"/>
              </a:rPr>
              <a:t>. Muidu</a:t>
            </a:r>
            <a:r>
              <a:rPr lang="en-EE" sz="1850" i="1" dirty="0">
                <a:effectLst/>
                <a:latin typeface="Poppins" pitchFamily="2" charset="77"/>
                <a:ea typeface="Times New Roman" panose="02020603050405020304" pitchFamily="18" charset="0"/>
                <a:cs typeface="Poppins" pitchFamily="2" charset="77"/>
              </a:rPr>
              <a:t> nagu s</a:t>
            </a:r>
            <a:r>
              <a:rPr lang="et-EE" sz="1850" i="1" dirty="0" err="1">
                <a:effectLst/>
                <a:latin typeface="Poppins" pitchFamily="2" charset="77"/>
                <a:ea typeface="Times New Roman" panose="02020603050405020304" pitchFamily="18" charset="0"/>
                <a:cs typeface="Poppins" pitchFamily="2" charset="77"/>
              </a:rPr>
              <a:t>õ</a:t>
            </a:r>
            <a:r>
              <a:rPr lang="en-EE" sz="1850" i="1" dirty="0">
                <a:effectLst/>
                <a:latin typeface="Poppins" pitchFamily="2" charset="77"/>
                <a:ea typeface="Times New Roman" panose="02020603050405020304" pitchFamily="18" charset="0"/>
                <a:cs typeface="Poppins" pitchFamily="2" charset="77"/>
              </a:rPr>
              <a:t>naga Euroopa või Euroopa </a:t>
            </a:r>
            <a:r>
              <a:rPr lang="et-EE" sz="1850" i="1" dirty="0">
                <a:effectLst/>
                <a:latin typeface="Poppins" pitchFamily="2" charset="77"/>
                <a:ea typeface="Times New Roman" panose="02020603050405020304" pitchFamily="18" charset="0"/>
                <a:cs typeface="Poppins" pitchFamily="2" charset="77"/>
              </a:rPr>
              <a:t>L</a:t>
            </a:r>
            <a:r>
              <a:rPr lang="en-EE" sz="1850" i="1" dirty="0">
                <a:effectLst/>
                <a:latin typeface="Poppins" pitchFamily="2" charset="77"/>
                <a:ea typeface="Times New Roman" panose="02020603050405020304" pitchFamily="18" charset="0"/>
                <a:cs typeface="Poppins" pitchFamily="2" charset="77"/>
              </a:rPr>
              <a:t>iit väga paljudele seondub</a:t>
            </a:r>
            <a:r>
              <a:rPr lang="et-EE" sz="1850" i="1" dirty="0">
                <a:effectLst/>
                <a:latin typeface="Poppins" pitchFamily="2" charset="77"/>
                <a:ea typeface="Times New Roman" panose="02020603050405020304" pitchFamily="18" charset="0"/>
                <a:cs typeface="Poppins" pitchFamily="2" charset="77"/>
              </a:rPr>
              <a:t>, et aa, see on mingi</a:t>
            </a:r>
            <a:r>
              <a:rPr lang="en-EE" sz="1850" i="1" dirty="0">
                <a:effectLst/>
                <a:latin typeface="Poppins" pitchFamily="2" charset="77"/>
                <a:ea typeface="Times New Roman" panose="02020603050405020304" pitchFamily="18" charset="0"/>
                <a:cs typeface="Poppins" pitchFamily="2" charset="77"/>
              </a:rPr>
              <a:t> keeruline värk või see on mingi bürokraatlik teema, aga tegelikult ei ole, et kuidas see võib olla sulle kasulik tööriist võ</a:t>
            </a:r>
            <a:r>
              <a:rPr lang="et-EE" sz="1850" i="1" dirty="0">
                <a:effectLst/>
                <a:latin typeface="Poppins" pitchFamily="2" charset="77"/>
                <a:ea typeface="Times New Roman" panose="02020603050405020304" pitchFamily="18" charset="0"/>
                <a:cs typeface="Poppins" pitchFamily="2" charset="77"/>
              </a:rPr>
              <a:t>i võti, mis avab sul </a:t>
            </a:r>
            <a:r>
              <a:rPr lang="en-EE" sz="1850" i="1" dirty="0">
                <a:effectLst/>
                <a:latin typeface="Poppins" pitchFamily="2" charset="77"/>
                <a:ea typeface="Times New Roman" panose="02020603050405020304" pitchFamily="18" charset="0"/>
                <a:cs typeface="Poppins" pitchFamily="2" charset="77"/>
              </a:rPr>
              <a:t>mingeid uksi</a:t>
            </a:r>
            <a:r>
              <a:rPr lang="et-EE" sz="1850" i="1" dirty="0">
                <a:effectLst/>
                <a:latin typeface="Poppins" pitchFamily="2" charset="77"/>
                <a:ea typeface="Times New Roman" panose="02020603050405020304" pitchFamily="18" charset="0"/>
                <a:cs typeface="Poppins" pitchFamily="2" charset="77"/>
              </a:rPr>
              <a:t>, et võib-olla</a:t>
            </a:r>
            <a:r>
              <a:rPr lang="en-EE" sz="1850" i="1" dirty="0">
                <a:effectLst/>
                <a:latin typeface="Poppins" pitchFamily="2" charset="77"/>
                <a:ea typeface="Times New Roman" panose="02020603050405020304" pitchFamily="18" charset="0"/>
                <a:cs typeface="Poppins" pitchFamily="2" charset="77"/>
              </a:rPr>
              <a:t> niuksed </a:t>
            </a:r>
            <a:r>
              <a:rPr lang="et-EE" sz="1850" i="1" dirty="0">
                <a:effectLst/>
                <a:latin typeface="Poppins" pitchFamily="2" charset="77"/>
                <a:ea typeface="Times New Roman" panose="02020603050405020304" pitchFamily="18" charset="0"/>
                <a:cs typeface="Poppins" pitchFamily="2" charset="77"/>
              </a:rPr>
              <a:t>n</a:t>
            </a:r>
            <a:r>
              <a:rPr lang="en-EE" sz="1850" i="1" dirty="0">
                <a:effectLst/>
                <a:latin typeface="Poppins" pitchFamily="2" charset="77"/>
                <a:ea typeface="Times New Roman" panose="02020603050405020304" pitchFamily="18" charset="0"/>
                <a:cs typeface="Poppins" pitchFamily="2" charset="77"/>
              </a:rPr>
              <a:t>atuke viaalsed loosungid, aga äkki t</a:t>
            </a:r>
            <a:r>
              <a:rPr lang="et-EE" sz="1850" i="1" dirty="0">
                <a:effectLst/>
                <a:latin typeface="Poppins" pitchFamily="2" charset="77"/>
                <a:ea typeface="Times New Roman" panose="02020603050405020304" pitchFamily="18" charset="0"/>
                <a:cs typeface="Poppins" pitchFamily="2" charset="77"/>
              </a:rPr>
              <a:t>öö</a:t>
            </a:r>
            <a:r>
              <a:rPr lang="en-EE" sz="1850" i="1" dirty="0">
                <a:effectLst/>
                <a:latin typeface="Poppins" pitchFamily="2" charset="77"/>
                <a:ea typeface="Times New Roman" panose="02020603050405020304" pitchFamily="18" charset="0"/>
                <a:cs typeface="Poppins" pitchFamily="2" charset="77"/>
              </a:rPr>
              <a:t>ta</a:t>
            </a:r>
            <a:r>
              <a:rPr lang="et-EE" sz="1850" i="1" dirty="0" err="1">
                <a:effectLst/>
                <a:latin typeface="Poppins" pitchFamily="2" charset="77"/>
                <a:ea typeface="Times New Roman" panose="02020603050405020304" pitchFamily="18" charset="0"/>
                <a:cs typeface="Poppins" pitchFamily="2" charset="77"/>
              </a:rPr>
              <a:t>vad</a:t>
            </a:r>
            <a:r>
              <a:rPr lang="en-EE" sz="1850" i="1" dirty="0">
                <a:effectLst/>
                <a:latin typeface="Poppins" pitchFamily="2" charset="77"/>
                <a:ea typeface="Times New Roman" panose="02020603050405020304" pitchFamily="18" charset="0"/>
                <a:cs typeface="Poppins" pitchFamily="2" charset="77"/>
              </a:rPr>
              <a:t>.”</a:t>
            </a:r>
          </a:p>
          <a:p>
            <a:endParaRPr lang="en-EE" sz="1850" i="1" dirty="0">
              <a:effectLst/>
              <a:latin typeface="Poppins" pitchFamily="2" charset="77"/>
              <a:ea typeface="Times New Roman" panose="02020603050405020304" pitchFamily="18" charset="0"/>
              <a:cs typeface="Poppins" pitchFamily="2" charset="77"/>
            </a:endParaRPr>
          </a:p>
          <a:p>
            <a:endParaRPr lang="en-EE" sz="1850" i="1" dirty="0">
              <a:latin typeface="Poppins" pitchFamily="2" charset="77"/>
              <a:ea typeface="Georgia" charset="0"/>
              <a:cs typeface="Poppins" pitchFamily="2" charset="77"/>
            </a:endParaRPr>
          </a:p>
          <a:p>
            <a:endParaRPr lang="et-EE" sz="1850" i="1" dirty="0">
              <a:latin typeface="Poppins" pitchFamily="2" charset="77"/>
              <a:ea typeface="Georgia" charset="0"/>
              <a:cs typeface="Poppins" pitchFamily="2" charset="77"/>
            </a:endParaRPr>
          </a:p>
          <a:p>
            <a:endParaRPr lang="et-EE" sz="1850" i="1" dirty="0">
              <a:latin typeface="Poppins" pitchFamily="2" charset="77"/>
              <a:ea typeface="Georgia" charset="0"/>
              <a:cs typeface="Poppins" pitchFamily="2" charset="77"/>
            </a:endParaRPr>
          </a:p>
        </p:txBody>
      </p:sp>
    </p:spTree>
    <p:extLst>
      <p:ext uri="{BB962C8B-B14F-4D97-AF65-F5344CB8AC3E}">
        <p14:creationId xmlns:p14="http://schemas.microsoft.com/office/powerpoint/2010/main" val="411748188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453749" cy="10287000"/>
          </a:xfrm>
          <a:prstGeom prst="rect">
            <a:avLst/>
          </a:prstGeom>
          <a:solidFill>
            <a:schemeClr val="bg1">
              <a:lumMod val="85000"/>
            </a:schemeClr>
          </a:solidFill>
        </p:spPr>
        <p:txBody>
          <a:bodyPr/>
          <a:lstStyle/>
          <a:p>
            <a:endParaRPr lang="en-EE"/>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312108"/>
            <a:ext cx="6592414" cy="3296207"/>
          </a:xfrm>
          <a:prstGeom prst="rect">
            <a:avLst/>
          </a:prstGeom>
        </p:spPr>
      </p:pic>
      <p:grpSp>
        <p:nvGrpSpPr>
          <p:cNvPr id="4" name="Group 4"/>
          <p:cNvGrpSpPr/>
          <p:nvPr/>
        </p:nvGrpSpPr>
        <p:grpSpPr>
          <a:xfrm>
            <a:off x="1387532" y="4608315"/>
            <a:ext cx="5678685" cy="5678685"/>
            <a:chOff x="0" y="0"/>
            <a:chExt cx="6350000" cy="6350000"/>
          </a:xfrm>
          <a:solidFill>
            <a:srgbClr val="65748E"/>
          </a:solidFill>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EE"/>
            </a:p>
          </p:txBody>
        </p:sp>
      </p:grpSp>
      <p:sp>
        <p:nvSpPr>
          <p:cNvPr id="9" name="TextBox 9"/>
          <p:cNvSpPr txBox="1"/>
          <p:nvPr/>
        </p:nvSpPr>
        <p:spPr>
          <a:xfrm>
            <a:off x="9853951" y="3916649"/>
            <a:ext cx="7405350" cy="1974258"/>
          </a:xfrm>
          <a:prstGeom prst="rect">
            <a:avLst/>
          </a:prstGeom>
        </p:spPr>
        <p:txBody>
          <a:bodyPr wrap="square" lIns="0" tIns="0" rIns="0" bIns="0" rtlCol="0" anchor="t">
            <a:spAutoFit/>
          </a:bodyPr>
          <a:lstStyle/>
          <a:p>
            <a:pPr marL="0" lvl="0" indent="0" algn="ctr">
              <a:lnSpc>
                <a:spcPts val="7679"/>
              </a:lnSpc>
              <a:spcBef>
                <a:spcPct val="0"/>
              </a:spcBef>
            </a:pPr>
            <a:r>
              <a:rPr lang="et-EE" sz="6400" dirty="0">
                <a:latin typeface="Poppins" pitchFamily="2" charset="77"/>
                <a:cs typeface="Poppins" pitchFamily="2" charset="77"/>
              </a:rPr>
              <a:t>TEHNILISED PROBLEEMID</a:t>
            </a:r>
            <a:endParaRPr lang="en-US" sz="6400" u="none" dirty="0">
              <a:solidFill>
                <a:srgbClr val="000000"/>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0D5884EF-1F0E-AF43-AF2B-82D447C9CDE4}"/>
              </a:ext>
            </a:extLst>
          </p:cNvPr>
          <p:cNvSpPr txBox="1"/>
          <p:nvPr/>
        </p:nvSpPr>
        <p:spPr>
          <a:xfrm>
            <a:off x="13405536" y="9271544"/>
            <a:ext cx="3390776" cy="218008"/>
          </a:xfrm>
          <a:prstGeom prst="rect">
            <a:avLst/>
          </a:prstGeom>
        </p:spPr>
        <p:txBody>
          <a:bodyPr wrap="square" lIns="0" tIns="0" rIns="0" bIns="0" rtlCol="0" anchor="t">
            <a:spAutoFit/>
          </a:bodyPr>
          <a:lstStyle/>
          <a:p>
            <a:pPr algn="r">
              <a:lnSpc>
                <a:spcPts val="1680"/>
              </a:lnSpc>
            </a:pPr>
            <a:r>
              <a:rPr lang="en-US" sz="1400" spc="98" dirty="0">
                <a:solidFill>
                  <a:srgbClr val="000000"/>
                </a:solidFill>
                <a:latin typeface="Poppins Medium"/>
              </a:rPr>
              <a:t>EESTI UURINGUKESKUS OÜ</a:t>
            </a:r>
          </a:p>
        </p:txBody>
      </p:sp>
      <p:grpSp>
        <p:nvGrpSpPr>
          <p:cNvPr id="14" name="Group 12">
            <a:extLst>
              <a:ext uri="{FF2B5EF4-FFF2-40B4-BE49-F238E27FC236}">
                <a16:creationId xmlns:a16="http://schemas.microsoft.com/office/drawing/2014/main" id="{6EC5A8E0-C5DB-7348-8B63-9A29DDE87CE4}"/>
              </a:ext>
            </a:extLst>
          </p:cNvPr>
          <p:cNvGrpSpPr/>
          <p:nvPr/>
        </p:nvGrpSpPr>
        <p:grpSpPr>
          <a:xfrm>
            <a:off x="9144000" y="9105900"/>
            <a:ext cx="4916862" cy="416128"/>
            <a:chOff x="0" y="0"/>
            <a:chExt cx="9017760" cy="571500"/>
          </a:xfrm>
        </p:grpSpPr>
        <p:sp>
          <p:nvSpPr>
            <p:cNvPr id="15" name="Freeform 13">
              <a:extLst>
                <a:ext uri="{FF2B5EF4-FFF2-40B4-BE49-F238E27FC236}">
                  <a16:creationId xmlns:a16="http://schemas.microsoft.com/office/drawing/2014/main" id="{6EC0A9A4-30C8-B14D-A21B-96465F41BDF7}"/>
                </a:ext>
              </a:extLst>
            </p:cNvPr>
            <p:cNvSpPr/>
            <p:nvPr/>
          </p:nvSpPr>
          <p:spPr>
            <a:xfrm>
              <a:off x="0" y="255270"/>
              <a:ext cx="9017760" cy="69850"/>
            </a:xfrm>
            <a:custGeom>
              <a:avLst/>
              <a:gdLst/>
              <a:ahLst/>
              <a:cxnLst/>
              <a:rect l="l" t="t" r="r" b="b"/>
              <a:pathLst>
                <a:path w="9017760" h="69850">
                  <a:moveTo>
                    <a:pt x="8726929" y="0"/>
                  </a:moveTo>
                  <a:lnTo>
                    <a:pt x="0" y="0"/>
                  </a:lnTo>
                  <a:lnTo>
                    <a:pt x="0" y="69850"/>
                  </a:lnTo>
                  <a:lnTo>
                    <a:pt x="9017760" y="69850"/>
                  </a:lnTo>
                  <a:lnTo>
                    <a:pt x="9017760" y="0"/>
                  </a:lnTo>
                  <a:close/>
                </a:path>
              </a:pathLst>
            </a:custGeom>
            <a:solidFill>
              <a:srgbClr val="000000"/>
            </a:solidFill>
          </p:spPr>
          <p:txBody>
            <a:bodyPr/>
            <a:lstStyle/>
            <a:p>
              <a:endParaRPr lang="en-EE"/>
            </a:p>
          </p:txBody>
        </p:sp>
      </p:grpSp>
      <p:sp>
        <p:nvSpPr>
          <p:cNvPr id="16" name="TextBox 15">
            <a:extLst>
              <a:ext uri="{FF2B5EF4-FFF2-40B4-BE49-F238E27FC236}">
                <a16:creationId xmlns:a16="http://schemas.microsoft.com/office/drawing/2014/main" id="{6CF3EC6C-A839-904D-9B8B-FBCCA6A35DAE}"/>
              </a:ext>
            </a:extLst>
          </p:cNvPr>
          <p:cNvSpPr txBox="1"/>
          <p:nvPr/>
        </p:nvSpPr>
        <p:spPr>
          <a:xfrm>
            <a:off x="15374896" y="820692"/>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Tree>
    <p:extLst>
      <p:ext uri="{BB962C8B-B14F-4D97-AF65-F5344CB8AC3E}">
        <p14:creationId xmlns:p14="http://schemas.microsoft.com/office/powerpoint/2010/main" val="4066606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13216" y="2606200"/>
            <a:ext cx="14155694" cy="5084084"/>
          </a:xfrm>
          <a:prstGeom prst="rect">
            <a:avLst/>
          </a:prstGeom>
        </p:spPr>
        <p:txBody>
          <a:bodyPr wrap="square" lIns="0" tIns="0" rIns="0" bIns="0" rtlCol="0" anchor="t">
            <a:spAutoFit/>
          </a:bodyPr>
          <a:lstStyle/>
          <a:p>
            <a:pPr>
              <a:spcAft>
                <a:spcPts val="600"/>
              </a:spcAft>
            </a:pPr>
            <a:endParaRPr lang="en-GB" sz="2000" dirty="0">
              <a:latin typeface="Poppins" pitchFamily="2" charset="77"/>
              <a:cs typeface="Poppins" pitchFamily="2" charset="77"/>
            </a:endParaRPr>
          </a:p>
          <a:p>
            <a:pPr algn="just"/>
            <a:r>
              <a:rPr lang="et-EE" sz="2000" dirty="0">
                <a:latin typeface="Poppins" pitchFamily="2" charset="77"/>
                <a:cs typeface="Poppins" pitchFamily="2" charset="77"/>
              </a:rPr>
              <a:t>Euroopa Komisjoni algatused </a:t>
            </a:r>
            <a:r>
              <a:rPr lang="et-EE" sz="2000" dirty="0" err="1">
                <a:latin typeface="Poppins" pitchFamily="2" charset="77"/>
                <a:cs typeface="Poppins" pitchFamily="2" charset="77"/>
              </a:rPr>
              <a:t>Euroguidance</a:t>
            </a:r>
            <a:r>
              <a:rPr lang="et-EE" sz="2000" dirty="0">
                <a:latin typeface="Poppins" pitchFamily="2" charset="77"/>
                <a:cs typeface="Poppins" pitchFamily="2" charset="77"/>
              </a:rPr>
              <a:t>, Europass ja </a:t>
            </a:r>
            <a:r>
              <a:rPr lang="et-EE" sz="2000" i="1" dirty="0" err="1">
                <a:latin typeface="Poppins" pitchFamily="2" charset="77"/>
                <a:cs typeface="Poppins" pitchFamily="2" charset="77"/>
              </a:rPr>
              <a:t>European</a:t>
            </a:r>
            <a:r>
              <a:rPr lang="et-EE" sz="2000" i="1" dirty="0">
                <a:latin typeface="Poppins" pitchFamily="2" charset="77"/>
                <a:cs typeface="Poppins" pitchFamily="2" charset="77"/>
              </a:rPr>
              <a:t> </a:t>
            </a:r>
            <a:r>
              <a:rPr lang="et-EE" sz="2000" i="1" dirty="0" err="1">
                <a:latin typeface="Poppins" pitchFamily="2" charset="77"/>
                <a:cs typeface="Poppins" pitchFamily="2" charset="77"/>
              </a:rPr>
              <a:t>Qualification</a:t>
            </a:r>
            <a:r>
              <a:rPr lang="et-EE" sz="2000" i="1" dirty="0">
                <a:latin typeface="Poppins" pitchFamily="2" charset="77"/>
                <a:cs typeface="Poppins" pitchFamily="2" charset="77"/>
              </a:rPr>
              <a:t> </a:t>
            </a:r>
            <a:r>
              <a:rPr lang="et-EE" sz="2000" i="1" dirty="0" err="1">
                <a:latin typeface="Poppins" pitchFamily="2" charset="77"/>
                <a:cs typeface="Poppins" pitchFamily="2" charset="77"/>
              </a:rPr>
              <a:t>Framework</a:t>
            </a:r>
            <a:r>
              <a:rPr lang="et-EE" sz="2000" i="1" dirty="0">
                <a:latin typeface="Poppins" pitchFamily="2" charset="77"/>
                <a:cs typeface="Poppins" pitchFamily="2" charset="77"/>
              </a:rPr>
              <a:t> National </a:t>
            </a:r>
            <a:r>
              <a:rPr lang="et-EE" sz="2000" i="1" dirty="0" err="1">
                <a:latin typeface="Poppins" pitchFamily="2" charset="77"/>
                <a:cs typeface="Poppins" pitchFamily="2" charset="77"/>
              </a:rPr>
              <a:t>Coordination</a:t>
            </a:r>
            <a:r>
              <a:rPr lang="et-EE" sz="2000" i="1" dirty="0">
                <a:latin typeface="Poppins" pitchFamily="2" charset="77"/>
                <a:cs typeface="Poppins" pitchFamily="2" charset="77"/>
              </a:rPr>
              <a:t> </a:t>
            </a:r>
            <a:r>
              <a:rPr lang="et-EE" sz="2000" i="1">
                <a:latin typeface="Poppins" pitchFamily="2" charset="77"/>
                <a:cs typeface="Poppins" pitchFamily="2" charset="77"/>
              </a:rPr>
              <a:t>Point</a:t>
            </a:r>
            <a:r>
              <a:rPr lang="et-EE" sz="2000">
                <a:latin typeface="Poppins" pitchFamily="2" charset="77"/>
                <a:cs typeface="Poppins" pitchFamily="2" charset="77"/>
              </a:rPr>
              <a:t> </a:t>
            </a:r>
            <a:r>
              <a:rPr lang="et-EE" sz="2000" dirty="0">
                <a:latin typeface="Poppins" pitchFamily="2" charset="77"/>
                <a:cs typeface="Poppins" pitchFamily="2" charset="77"/>
              </a:rPr>
              <a:t>kavandavad ühiseid kommunikatsioonitegevusi. Projekte </a:t>
            </a:r>
            <a:r>
              <a:rPr lang="et-EE" sz="2000" dirty="0" err="1">
                <a:latin typeface="Poppins" pitchFamily="2" charset="77"/>
                <a:cs typeface="Poppins" pitchFamily="2" charset="77"/>
              </a:rPr>
              <a:t>kaasrahastatakse</a:t>
            </a:r>
            <a:r>
              <a:rPr lang="et-EE" sz="2000" dirty="0">
                <a:latin typeface="Poppins" pitchFamily="2" charset="77"/>
                <a:cs typeface="Poppins" pitchFamily="2" charset="77"/>
              </a:rPr>
              <a:t> </a:t>
            </a:r>
            <a:r>
              <a:rPr lang="et-EE" sz="2000" dirty="0" err="1">
                <a:latin typeface="Poppins" pitchFamily="2" charset="77"/>
                <a:cs typeface="Poppins" pitchFamily="2" charset="77"/>
              </a:rPr>
              <a:t>Erasmus</a:t>
            </a:r>
            <a:r>
              <a:rPr lang="et-EE" sz="2000" dirty="0">
                <a:latin typeface="Poppins" pitchFamily="2" charset="77"/>
                <a:cs typeface="Poppins" pitchFamily="2" charset="77"/>
              </a:rPr>
              <a:t>+ programmi ning Haridus- ja Teadusministeeriumi eelarvevahenditest.</a:t>
            </a:r>
          </a:p>
          <a:p>
            <a:pPr algn="just"/>
            <a:r>
              <a:rPr lang="et-EE" sz="2000" dirty="0">
                <a:latin typeface="Poppins" pitchFamily="2" charset="77"/>
                <a:cs typeface="Poppins" pitchFamily="2" charset="77"/>
              </a:rPr>
              <a:t> </a:t>
            </a:r>
          </a:p>
          <a:p>
            <a:pPr algn="just"/>
            <a:r>
              <a:rPr lang="et-EE" sz="2000" dirty="0">
                <a:latin typeface="Poppins" pitchFamily="2" charset="77"/>
                <a:cs typeface="Poppins" pitchFamily="2" charset="77"/>
              </a:rPr>
              <a:t>Kolme algatust ühendavad karjääriteenuste ja õpirände toetamisele suunatud tegevused. Nende ühine lõppsihtrühm on inimene, kes seisab karjäärivalikute ees, olles kas haridusasutuse õppija, lõpetaja või tööotsija. Europass ja NCP pakuvad sihtrühmale tööriistu (5 Europassi dokumenti ja Euroopa kvalifikatsiooniraamistik), </a:t>
            </a:r>
            <a:r>
              <a:rPr lang="et-EE" sz="2000" dirty="0" err="1">
                <a:latin typeface="Poppins" pitchFamily="2" charset="77"/>
                <a:cs typeface="Poppins" pitchFamily="2" charset="77"/>
              </a:rPr>
              <a:t>Euroguidance</a:t>
            </a:r>
            <a:r>
              <a:rPr lang="et-EE" sz="2000" dirty="0">
                <a:latin typeface="Poppins" pitchFamily="2" charset="77"/>
                <a:cs typeface="Poppins" pitchFamily="2" charset="77"/>
              </a:rPr>
              <a:t> pakub tuge karjäärispetsialistile (ühine sidusrühm), kes soovib täiendada oma töövahendeid uudsete lahenduste ja võimalustega ning viib neid tööriistu lõpptarbijani. </a:t>
            </a:r>
          </a:p>
          <a:p>
            <a:pPr algn="just"/>
            <a:endParaRPr lang="et-EE" sz="2000" dirty="0">
              <a:latin typeface="Poppins" pitchFamily="2" charset="77"/>
              <a:cs typeface="Poppins" pitchFamily="2" charset="77"/>
            </a:endParaRPr>
          </a:p>
          <a:p>
            <a:pPr algn="just"/>
            <a:r>
              <a:rPr lang="et-EE" sz="2000" dirty="0">
                <a:latin typeface="Poppins" pitchFamily="2" charset="77"/>
                <a:cs typeface="Poppins" pitchFamily="2" charset="77"/>
              </a:rPr>
              <a:t>Kolme algatuse sidusrühmaks ehk partneriteks ja vahendajateks sihtrühmade osas on karjäärispetsialistid (sh karjäärinõustajad, karjääriinfospetsialistid ja koolide karjäärikoordinaatorid); </a:t>
            </a:r>
            <a:r>
              <a:rPr lang="et-EE" sz="2000" dirty="0" err="1">
                <a:latin typeface="Poppins" pitchFamily="2" charset="77"/>
                <a:cs typeface="Poppins" pitchFamily="2" charset="77"/>
              </a:rPr>
              <a:t>üld</a:t>
            </a:r>
            <a:r>
              <a:rPr lang="et-EE" sz="2000" dirty="0">
                <a:latin typeface="Poppins" pitchFamily="2" charset="77"/>
                <a:cs typeface="Poppins" pitchFamily="2" charset="77"/>
              </a:rPr>
              <a:t>-, kutse-, ja kõrgkoolide välissuhetega (õpi- ja töörändega) tegelevad inimesed; töötute koolitajad; </a:t>
            </a:r>
            <a:r>
              <a:rPr lang="et-EE" sz="2000" dirty="0" err="1">
                <a:latin typeface="Poppins" pitchFamily="2" charset="77"/>
                <a:cs typeface="Poppins" pitchFamily="2" charset="77"/>
              </a:rPr>
              <a:t>tugilate</a:t>
            </a:r>
            <a:r>
              <a:rPr lang="et-EE" sz="2000" dirty="0">
                <a:latin typeface="Poppins" pitchFamily="2" charset="77"/>
                <a:cs typeface="Poppins" pitchFamily="2" charset="77"/>
              </a:rPr>
              <a:t> noorsootöötajad; õpirändevõrgustiku liikmed.</a:t>
            </a:r>
          </a:p>
          <a:p>
            <a:pPr>
              <a:lnSpc>
                <a:spcPts val="3120"/>
              </a:lnSpc>
            </a:pPr>
            <a:endParaRPr lang="en-US" sz="2400" spc="24" dirty="0">
              <a:latin typeface="Avenir Next Condensed" panose="020B0506020202020204" pitchFamily="34" charset="0"/>
            </a:endParaRPr>
          </a:p>
        </p:txBody>
      </p:sp>
      <p:grpSp>
        <p:nvGrpSpPr>
          <p:cNvPr id="4" name="Group 4"/>
          <p:cNvGrpSpPr/>
          <p:nvPr/>
        </p:nvGrpSpPr>
        <p:grpSpPr>
          <a:xfrm>
            <a:off x="1259321" y="1409700"/>
            <a:ext cx="14155694" cy="986745"/>
            <a:chOff x="0" y="0"/>
            <a:chExt cx="12767036" cy="3653494"/>
          </a:xfrm>
        </p:grpSpPr>
        <p:sp>
          <p:nvSpPr>
            <p:cNvPr id="5" name="TextBox 5"/>
            <p:cNvSpPr txBox="1"/>
            <p:nvPr/>
          </p:nvSpPr>
          <p:spPr>
            <a:xfrm>
              <a:off x="0" y="0"/>
              <a:ext cx="12767036" cy="3653494"/>
            </a:xfrm>
            <a:prstGeom prst="rect">
              <a:avLst/>
            </a:prstGeom>
          </p:spPr>
          <p:txBody>
            <a:bodyPr lIns="0" tIns="0" rIns="0" bIns="0" rtlCol="0" anchor="t">
              <a:spAutoFit/>
            </a:bodyPr>
            <a:lstStyle/>
            <a:p>
              <a:pPr>
                <a:lnSpc>
                  <a:spcPts val="7679"/>
                </a:lnSpc>
              </a:pPr>
              <a:r>
                <a:rPr lang="en-US" sz="6399" dirty="0">
                  <a:solidFill>
                    <a:srgbClr val="000000"/>
                  </a:solidFill>
                  <a:latin typeface="Poppins Medium"/>
                </a:rPr>
                <a:t>UURINGU TAUST</a:t>
              </a:r>
            </a:p>
          </p:txBody>
        </p:sp>
        <p:sp>
          <p:nvSpPr>
            <p:cNvPr id="6" name="TextBox 6"/>
            <p:cNvSpPr txBox="1"/>
            <p:nvPr/>
          </p:nvSpPr>
          <p:spPr>
            <a:xfrm>
              <a:off x="0" y="1544173"/>
              <a:ext cx="11214808" cy="428323"/>
            </a:xfrm>
            <a:prstGeom prst="rect">
              <a:avLst/>
            </a:prstGeom>
          </p:spPr>
          <p:txBody>
            <a:bodyPr lIns="0" tIns="0" rIns="0" bIns="0" rtlCol="0" anchor="t">
              <a:spAutoFit/>
            </a:bodyPr>
            <a:lstStyle/>
            <a:p>
              <a:pPr>
                <a:lnSpc>
                  <a:spcPts val="2520"/>
                </a:lnSpc>
              </a:pPr>
              <a:endParaRPr lang="en-US" sz="2100" spc="52" dirty="0">
                <a:solidFill>
                  <a:srgbClr val="000000"/>
                </a:solidFill>
                <a:latin typeface="Poppins Medium"/>
              </a:endParaRP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76010" y="8699017"/>
            <a:ext cx="4787638" cy="158798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763648" y="8509434"/>
            <a:ext cx="4787638" cy="1777565"/>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1551286" y="8509431"/>
            <a:ext cx="4787638" cy="1777568"/>
          </a:xfrm>
          <a:prstGeom prst="rect">
            <a:avLst/>
          </a:prstGeom>
        </p:spPr>
      </p:pic>
      <p:grpSp>
        <p:nvGrpSpPr>
          <p:cNvPr id="15" name="Group 9">
            <a:extLst>
              <a:ext uri="{FF2B5EF4-FFF2-40B4-BE49-F238E27FC236}">
                <a16:creationId xmlns:a16="http://schemas.microsoft.com/office/drawing/2014/main" id="{70ACD6C1-2D38-8F42-BDBB-C538C88E8A7C}"/>
              </a:ext>
            </a:extLst>
          </p:cNvPr>
          <p:cNvGrpSpPr/>
          <p:nvPr/>
        </p:nvGrpSpPr>
        <p:grpSpPr>
          <a:xfrm>
            <a:off x="4038600" y="810692"/>
            <a:ext cx="11225802" cy="218008"/>
            <a:chOff x="0" y="0"/>
            <a:chExt cx="25294954" cy="571500"/>
          </a:xfrm>
        </p:grpSpPr>
        <p:sp>
          <p:nvSpPr>
            <p:cNvPr id="16" name="Freeform 10">
              <a:extLst>
                <a:ext uri="{FF2B5EF4-FFF2-40B4-BE49-F238E27FC236}">
                  <a16:creationId xmlns:a16="http://schemas.microsoft.com/office/drawing/2014/main" id="{B7BA2849-F0F8-2D4F-9EDE-13D8B3B32C1A}"/>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7" name="TextBox 14">
            <a:extLst>
              <a:ext uri="{FF2B5EF4-FFF2-40B4-BE49-F238E27FC236}">
                <a16:creationId xmlns:a16="http://schemas.microsoft.com/office/drawing/2014/main" id="{9992575F-0B0F-1246-9596-F499324C7E5B}"/>
              </a:ext>
            </a:extLst>
          </p:cNvPr>
          <p:cNvSpPr txBox="1"/>
          <p:nvPr/>
        </p:nvSpPr>
        <p:spPr>
          <a:xfrm>
            <a:off x="15374896" y="813810"/>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8" name="TextBox 15">
            <a:extLst>
              <a:ext uri="{FF2B5EF4-FFF2-40B4-BE49-F238E27FC236}">
                <a16:creationId xmlns:a16="http://schemas.microsoft.com/office/drawing/2014/main" id="{3C4A8299-14D5-E94D-996F-B11F7C44DAAF}"/>
              </a:ext>
            </a:extLst>
          </p:cNvPr>
          <p:cNvSpPr txBox="1"/>
          <p:nvPr/>
        </p:nvSpPr>
        <p:spPr>
          <a:xfrm>
            <a:off x="1028700" y="813810"/>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Tree>
    <p:extLst>
      <p:ext uri="{BB962C8B-B14F-4D97-AF65-F5344CB8AC3E}">
        <p14:creationId xmlns:p14="http://schemas.microsoft.com/office/powerpoint/2010/main" val="23156526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914400" y="1092026"/>
            <a:ext cx="16002000" cy="5324535"/>
          </a:xfrm>
          <a:prstGeom prst="rect">
            <a:avLst/>
          </a:prstGeom>
          <a:noFill/>
        </p:spPr>
        <p:txBody>
          <a:bodyPr wrap="square">
            <a:spAutoFit/>
          </a:bodyPr>
          <a:lstStyle/>
          <a:p>
            <a:r>
              <a:rPr lang="et-EE" sz="2000" b="1" dirty="0">
                <a:latin typeface="Poppins" pitchFamily="2" charset="77"/>
                <a:ea typeface="Georgia" charset="0"/>
                <a:cs typeface="Poppins" pitchFamily="2" charset="77"/>
              </a:rPr>
              <a:t>Europassi teenuste kasutajale võiks olla tehniline tugi.</a:t>
            </a:r>
          </a:p>
          <a:p>
            <a:pPr marL="0" indent="0">
              <a:buNone/>
            </a:pPr>
            <a:r>
              <a:rPr lang="en-EE" sz="2000" i="1" dirty="0">
                <a:latin typeface="Poppins" pitchFamily="2" charset="77"/>
                <a:ea typeface="Times New Roman" panose="02020603050405020304" pitchFamily="18" charset="0"/>
                <a:cs typeface="Poppins" pitchFamily="2" charset="77"/>
              </a:rPr>
              <a:t>“H</a:t>
            </a:r>
            <a:r>
              <a:rPr lang="en-EE" sz="2000" i="1" dirty="0">
                <a:effectLst/>
                <a:latin typeface="Poppins" pitchFamily="2" charset="77"/>
                <a:ea typeface="Times New Roman" panose="02020603050405020304" pitchFamily="18" charset="0"/>
                <a:cs typeface="Poppins" pitchFamily="2" charset="77"/>
              </a:rPr>
              <a:t>ästi paha tunne on ka, et kui oled kliendile Europassi võimalustest rääkinud  ja siis ta satub seal mingitesse raskustesse ja ma ei oskagi juhendada. </a:t>
            </a:r>
            <a:r>
              <a:rPr lang="en-EE" sz="2000" i="1" dirty="0">
                <a:latin typeface="Poppins" pitchFamily="2" charset="77"/>
                <a:ea typeface="Times New Roman" panose="02020603050405020304" pitchFamily="18" charset="0"/>
                <a:cs typeface="Poppins" pitchFamily="2" charset="77"/>
              </a:rPr>
              <a:t>T</a:t>
            </a:r>
            <a:r>
              <a:rPr lang="en-EE" sz="2000" i="1" dirty="0">
                <a:effectLst/>
                <a:latin typeface="Poppins" pitchFamily="2" charset="77"/>
                <a:ea typeface="Times New Roman" panose="02020603050405020304" pitchFamily="18" charset="0"/>
                <a:cs typeface="Poppins" pitchFamily="2" charset="77"/>
              </a:rPr>
              <a:t>ehniline tugi võiks aidata lahendada neid tehnilisi probleeme või piisaks ka sellest, kui oleks koolitatud isik, kes oskaks lahendusi pakkuda. Või võiks olla vähemalt mõni testkeskkond, et ma jõuaks probleemi tuumani.”</a:t>
            </a:r>
            <a:endParaRPr lang="et-EE" sz="2000" b="1" i="1" dirty="0">
              <a:latin typeface="Poppins" pitchFamily="2" charset="77"/>
              <a:ea typeface="Georgia" charset="0"/>
              <a:cs typeface="Poppins" pitchFamily="2" charset="77"/>
            </a:endParaRPr>
          </a:p>
          <a:p>
            <a:endParaRPr lang="et-EE" sz="2000" b="1" dirty="0">
              <a:latin typeface="Poppins" pitchFamily="2" charset="77"/>
              <a:ea typeface="Georgia" charset="0"/>
              <a:cs typeface="Poppins" pitchFamily="2" charset="77"/>
            </a:endParaRPr>
          </a:p>
          <a:p>
            <a:r>
              <a:rPr lang="et-EE" sz="2000" b="1" dirty="0">
                <a:latin typeface="Poppins" pitchFamily="2" charset="77"/>
                <a:ea typeface="Georgia" charset="0"/>
                <a:cs typeface="Poppins" pitchFamily="2" charset="77"/>
              </a:rPr>
              <a:t>Mõnel juhul on lõpptarbijal olnud probleeme paroolidega sisenemisel Europassi CV vormi keskkonda.</a:t>
            </a:r>
          </a:p>
          <a:p>
            <a:endParaRPr lang="et-EE" sz="2000" b="1" dirty="0">
              <a:latin typeface="Poppins" pitchFamily="2" charset="77"/>
              <a:ea typeface="Georgia" charset="0"/>
              <a:cs typeface="Poppins" pitchFamily="2" charset="77"/>
            </a:endParaRPr>
          </a:p>
          <a:p>
            <a:pPr lvl="0">
              <a:buNone/>
            </a:pPr>
            <a:r>
              <a:rPr lang="et-EE" sz="2000" b="1" dirty="0">
                <a:latin typeface="Poppins" pitchFamily="2" charset="77"/>
                <a:ea typeface="Georgia" charset="0"/>
                <a:cs typeface="Poppins" pitchFamily="2" charset="77"/>
              </a:rPr>
              <a:t>Õpirände tunnistusele ei saa iga riigi kohta automaatselt registreerimisnumbrit</a:t>
            </a:r>
          </a:p>
          <a:p>
            <a:pPr lvl="0">
              <a:buNone/>
            </a:pPr>
            <a:r>
              <a:rPr lang="et-EE" sz="2000" i="1" dirty="0">
                <a:latin typeface="Poppins" pitchFamily="2" charset="77"/>
                <a:ea typeface="Georgia" charset="0"/>
                <a:cs typeface="Poppins" pitchFamily="2" charset="77"/>
              </a:rPr>
              <a:t>„</a:t>
            </a:r>
            <a:r>
              <a:rPr lang="en-EE" sz="2000" i="1" dirty="0">
                <a:effectLst/>
                <a:latin typeface="Poppins" pitchFamily="2" charset="77"/>
                <a:ea typeface="Times New Roman" panose="02020603050405020304" pitchFamily="18" charset="0"/>
                <a:cs typeface="Poppins" pitchFamily="2" charset="77"/>
              </a:rPr>
              <a:t>Seoses ülemaailmsele süsteemile üleminekuga ma pean kirjutama Europassi inimesele, et ta sisestaks õpirände tunnistuse jaoks uued sihtriigid süsteemi, mis võiks olla ju automaatselt.”</a:t>
            </a:r>
          </a:p>
          <a:p>
            <a:pPr lvl="0">
              <a:buNone/>
            </a:pPr>
            <a:endParaRPr lang="en-EE" sz="2000" i="1" dirty="0">
              <a:latin typeface="Poppins" pitchFamily="2" charset="77"/>
              <a:ea typeface="Times New Roman" panose="02020603050405020304" pitchFamily="18" charset="0"/>
              <a:cs typeface="Poppins" pitchFamily="2" charset="77"/>
            </a:endParaRPr>
          </a:p>
          <a:p>
            <a:pPr marL="0" indent="0">
              <a:buNone/>
            </a:pPr>
            <a:r>
              <a:rPr lang="en-EE" sz="2000" b="1" dirty="0">
                <a:latin typeface="Poppins" pitchFamily="2" charset="77"/>
                <a:ea typeface="Times New Roman" panose="02020603050405020304" pitchFamily="18" charset="0"/>
                <a:cs typeface="Poppins" pitchFamily="2" charset="77"/>
              </a:rPr>
              <a:t>PDF formaat ei näita sisestatud infot CV-s</a:t>
            </a:r>
          </a:p>
          <a:p>
            <a:pPr marL="0" indent="0">
              <a:buNone/>
            </a:pPr>
            <a:r>
              <a:rPr lang="en-EE" sz="2000" i="1" dirty="0">
                <a:effectLst/>
                <a:latin typeface="Poppins" pitchFamily="2" charset="77"/>
                <a:ea typeface="Times New Roman" panose="02020603050405020304" pitchFamily="18" charset="0"/>
                <a:cs typeface="Poppins" pitchFamily="2" charset="77"/>
              </a:rPr>
              <a:t>“Mõne õpilasega on olnud probleem, et </a:t>
            </a:r>
            <a:r>
              <a:rPr lang="en-EE" sz="2000" i="1" dirty="0">
                <a:latin typeface="Poppins" pitchFamily="2" charset="77"/>
                <a:ea typeface="Times New Roman" panose="02020603050405020304" pitchFamily="18" charset="0"/>
                <a:cs typeface="Poppins" pitchFamily="2" charset="77"/>
              </a:rPr>
              <a:t>nad saadavad mulle tühja CV pdf-s, et info kaob kuhugi salvestamsiega ära.”</a:t>
            </a:r>
          </a:p>
          <a:p>
            <a:pPr marL="0" indent="0">
              <a:buNone/>
            </a:pPr>
            <a:endParaRPr lang="en-EE" sz="2000" i="1" dirty="0">
              <a:effectLst/>
              <a:latin typeface="Poppins" pitchFamily="2" charset="77"/>
              <a:ea typeface="Times New Roman" panose="02020603050405020304" pitchFamily="18" charset="0"/>
              <a:cs typeface="Poppins" pitchFamily="2" charset="77"/>
            </a:endParaRPr>
          </a:p>
          <a:p>
            <a:pPr marL="0" indent="0">
              <a:buNone/>
            </a:pPr>
            <a:r>
              <a:rPr lang="en-EE" sz="2000" b="1" dirty="0">
                <a:latin typeface="Poppins" pitchFamily="2" charset="77"/>
                <a:ea typeface="Times New Roman" panose="02020603050405020304" pitchFamily="18" charset="0"/>
                <a:cs typeface="Poppins" pitchFamily="2" charset="77"/>
              </a:rPr>
              <a:t>Telefonis täidetud vorm ei tule õige kujundusega</a:t>
            </a:r>
            <a:endParaRPr lang="en-EE" sz="2000" i="1" dirty="0">
              <a:latin typeface="Poppins" pitchFamily="2" charset="77"/>
              <a:ea typeface="Times New Roman" panose="02020603050405020304" pitchFamily="18" charset="0"/>
              <a:cs typeface="Poppins" pitchFamily="2" charset="77"/>
            </a:endParaRPr>
          </a:p>
          <a:p>
            <a:pPr marL="0" indent="0">
              <a:buNone/>
            </a:pPr>
            <a:r>
              <a:rPr lang="en-EE" sz="2000" i="1" dirty="0">
                <a:effectLst/>
                <a:latin typeface="Poppins" pitchFamily="2" charset="77"/>
                <a:ea typeface="Times New Roman" panose="02020603050405020304" pitchFamily="18" charset="0"/>
                <a:cs typeface="Poppins" pitchFamily="2" charset="77"/>
              </a:rPr>
              <a:t>“Paar tüdrukut eelmisel aastal tegid telefonis CV-d ja see vormistus nägi väga imelik välja.”</a:t>
            </a:r>
          </a:p>
          <a:p>
            <a:endParaRPr lang="et-EE" sz="2000" b="1" dirty="0">
              <a:latin typeface="Poppins" pitchFamily="2" charset="77"/>
              <a:ea typeface="Georgia" charset="0"/>
              <a:cs typeface="Poppins" pitchFamily="2" charset="77"/>
            </a:endParaRPr>
          </a:p>
        </p:txBody>
      </p:sp>
    </p:spTree>
    <p:extLst>
      <p:ext uri="{BB962C8B-B14F-4D97-AF65-F5344CB8AC3E}">
        <p14:creationId xmlns:p14="http://schemas.microsoft.com/office/powerpoint/2010/main" val="353855202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914400" y="742059"/>
            <a:ext cx="16002000" cy="6863417"/>
          </a:xfrm>
          <a:prstGeom prst="rect">
            <a:avLst/>
          </a:prstGeom>
          <a:noFill/>
        </p:spPr>
        <p:txBody>
          <a:bodyPr wrap="square">
            <a:spAutoFit/>
          </a:bodyPr>
          <a:lstStyle/>
          <a:p>
            <a:endParaRPr lang="et-EE" sz="2000" b="1" dirty="0">
              <a:latin typeface="Poppins" pitchFamily="2" charset="77"/>
              <a:ea typeface="Georgia" charset="0"/>
              <a:cs typeface="Poppins" pitchFamily="2" charset="77"/>
            </a:endParaRPr>
          </a:p>
          <a:p>
            <a:pPr lvl="0">
              <a:buNone/>
            </a:pPr>
            <a:r>
              <a:rPr lang="et-EE" sz="2000" b="1" i="1" dirty="0">
                <a:latin typeface="Poppins" pitchFamily="2" charset="77"/>
                <a:ea typeface="Georgia" charset="0"/>
                <a:cs typeface="Poppins" pitchFamily="2" charset="77"/>
              </a:rPr>
              <a:t>Õpirändetunnistuse vormistamisel peab iga kord läbima kirjaliku testi, mida võiks olla ühe isiku kohta ainult ühe korra.</a:t>
            </a:r>
          </a:p>
          <a:p>
            <a:pPr>
              <a:buNone/>
            </a:pPr>
            <a:r>
              <a:rPr lang="en-EE" sz="2000" i="1" dirty="0">
                <a:latin typeface="Poppins" pitchFamily="2" charset="77"/>
                <a:ea typeface="Times New Roman" panose="02020603050405020304" pitchFamily="18" charset="0"/>
                <a:cs typeface="Poppins" pitchFamily="2" charset="77"/>
              </a:rPr>
              <a:t>“Miks</a:t>
            </a:r>
            <a:r>
              <a:rPr lang="en-EE" sz="2000" i="1" dirty="0">
                <a:effectLst/>
                <a:latin typeface="Poppins" pitchFamily="2" charset="77"/>
                <a:ea typeface="Times New Roman" panose="02020603050405020304" pitchFamily="18" charset="0"/>
                <a:cs typeface="Poppins" pitchFamily="2" charset="77"/>
              </a:rPr>
              <a:t> meie teeme õpirändetunnistust paberil, on sellepärast, et kui sa teed internetis, siis pead hakkama täitma ka mingisugust kursust ja kui seda ei tee, siis ei lase seda dokumenti edasi saata. Ja sellepärast me teemegi tunnistuse paberil, mis on nagu naljakas tänapäeval.”</a:t>
            </a:r>
          </a:p>
          <a:p>
            <a:pPr>
              <a:buNone/>
            </a:pPr>
            <a:endParaRPr lang="en-EE" sz="2000" i="1" dirty="0">
              <a:latin typeface="Poppins" pitchFamily="2" charset="77"/>
              <a:ea typeface="Times New Roman" panose="02020603050405020304" pitchFamily="18" charset="0"/>
              <a:cs typeface="Poppins" pitchFamily="2" charset="77"/>
            </a:endParaRPr>
          </a:p>
          <a:p>
            <a:pPr lvl="0">
              <a:buNone/>
            </a:pPr>
            <a:r>
              <a:rPr lang="en-EE" sz="2000" b="1" i="1" dirty="0">
                <a:latin typeface="Poppins" pitchFamily="2" charset="77"/>
                <a:ea typeface="Georgia" charset="0"/>
                <a:cs typeface="Poppins" pitchFamily="2" charset="77"/>
              </a:rPr>
              <a:t>Õpirändetunnistuse erinevad vormid tekitavad segadust.</a:t>
            </a:r>
          </a:p>
          <a:p>
            <a:pPr>
              <a:buNone/>
            </a:pPr>
            <a:r>
              <a:rPr lang="en-EE" sz="2000" i="1" dirty="0">
                <a:effectLst/>
                <a:latin typeface="Poppins" pitchFamily="2" charset="77"/>
                <a:ea typeface="Times New Roman" panose="02020603050405020304" pitchFamily="18" charset="0"/>
                <a:cs typeface="Poppins" pitchFamily="2" charset="77"/>
              </a:rPr>
              <a:t>“On olemas Mobility agreement ja Europass sertifikaadid ning learning agreement, mis kattuvad oma sisus. Et kas ma pean kõik need dokumendid täitma või piisab ainult ühest nendest?”</a:t>
            </a:r>
          </a:p>
          <a:p>
            <a:pPr>
              <a:buNone/>
            </a:pPr>
            <a:endParaRPr lang="en-EE" sz="2000" i="1" dirty="0">
              <a:latin typeface="Poppins" pitchFamily="2" charset="77"/>
              <a:ea typeface="Times New Roman" panose="02020603050405020304" pitchFamily="18" charset="0"/>
              <a:cs typeface="Poppins" pitchFamily="2" charset="77"/>
            </a:endParaRPr>
          </a:p>
          <a:p>
            <a:pPr>
              <a:buNone/>
            </a:pPr>
            <a:r>
              <a:rPr lang="en-EE" sz="2000" b="1" dirty="0">
                <a:effectLst/>
                <a:latin typeface="Poppins" pitchFamily="2" charset="77"/>
                <a:ea typeface="Times New Roman" panose="02020603050405020304" pitchFamily="18" charset="0"/>
                <a:cs typeface="Poppins" pitchFamily="2" charset="77"/>
              </a:rPr>
              <a:t>Õpi- ja töörände partnerorganisatsioonid suhtuvad õpirände tunnistuse</a:t>
            </a:r>
            <a:r>
              <a:rPr lang="en-EE" sz="2000" b="1" dirty="0">
                <a:latin typeface="Poppins" pitchFamily="2" charset="77"/>
                <a:ea typeface="Times New Roman" panose="02020603050405020304" pitchFamily="18" charset="0"/>
                <a:cs typeface="Poppins" pitchFamily="2" charset="77"/>
              </a:rPr>
              <a:t> täitmisse mittesüsteemselt.</a:t>
            </a:r>
          </a:p>
          <a:p>
            <a:pPr marL="0" indent="0">
              <a:buNone/>
            </a:pPr>
            <a:r>
              <a:rPr lang="en-EE" sz="2000" i="1" dirty="0">
                <a:effectLst/>
                <a:latin typeface="Poppins" pitchFamily="2" charset="77"/>
                <a:ea typeface="Times New Roman" panose="02020603050405020304" pitchFamily="18" charset="0"/>
                <a:cs typeface="Poppins" pitchFamily="2" charset="77"/>
              </a:rPr>
              <a:t>Erinevad asutused töötavad erinevalt ja mõned suhtuvad paberimajanduse täitmisse pinnapealsemalt, mõned süvitsi. Minu jaoks oli uudis, et igal juhul sõltumata sellest, kuhu ma lähen, pean ma Europassi registreerima Eestis ja siis nii-öelda täidetud väljadega selle saatma partnerorganisatsioonile ning nemad siis täidavad või ei täida, sõltub siis sellest, kuidas siis organisatsioon toimib.”</a:t>
            </a:r>
            <a:endParaRPr lang="en-EE" sz="2000" b="1" i="1" dirty="0">
              <a:latin typeface="Poppins" pitchFamily="2" charset="77"/>
              <a:ea typeface="Times New Roman" panose="02020603050405020304" pitchFamily="18" charset="0"/>
              <a:cs typeface="Poppins" pitchFamily="2" charset="77"/>
            </a:endParaRPr>
          </a:p>
          <a:p>
            <a:pPr marL="0" indent="0">
              <a:buNone/>
            </a:pPr>
            <a:r>
              <a:rPr lang="en-EE" sz="2000" i="1" dirty="0">
                <a:effectLst/>
                <a:latin typeface="Poppins" pitchFamily="2" charset="77"/>
                <a:ea typeface="Times New Roman" panose="02020603050405020304" pitchFamily="18" charset="0"/>
                <a:cs typeface="Poppins" pitchFamily="2" charset="77"/>
              </a:rPr>
              <a:t>“Takistus on ka erinevate riikide digiallkirjastamise võimalus. Tavaliselt ma trükin dokumendid välja, sest digiallkirjastada saab vist ainult Eestis ja lähiümbruses.”</a:t>
            </a:r>
          </a:p>
          <a:p>
            <a:pPr marL="0" indent="0">
              <a:buNone/>
            </a:pPr>
            <a:endParaRPr lang="en-EE" sz="2000" b="1" dirty="0">
              <a:latin typeface="Poppins" pitchFamily="2" charset="77"/>
              <a:ea typeface="Times New Roman" panose="02020603050405020304" pitchFamily="18" charset="0"/>
              <a:cs typeface="Poppins" pitchFamily="2" charset="77"/>
            </a:endParaRPr>
          </a:p>
          <a:p>
            <a:r>
              <a:rPr lang="et-EE" sz="2000" b="1" dirty="0">
                <a:latin typeface="Poppins" pitchFamily="2" charset="77"/>
                <a:ea typeface="Georgia" charset="0"/>
                <a:cs typeface="Poppins" pitchFamily="2" charset="77"/>
              </a:rPr>
              <a:t>Õpirändetunnistusel võiks juures olla ka õppemaht, et õpetajad saaksid mõõta oma koolituse mahtu.</a:t>
            </a:r>
          </a:p>
          <a:p>
            <a:pPr marL="0" indent="0">
              <a:buNone/>
            </a:pPr>
            <a:r>
              <a:rPr lang="en-EE" sz="2000" i="1" dirty="0">
                <a:effectLst/>
                <a:latin typeface="Poppins" pitchFamily="2" charset="77"/>
                <a:ea typeface="Times New Roman" panose="02020603050405020304" pitchFamily="18" charset="0"/>
                <a:cs typeface="Poppins" pitchFamily="2" charset="77"/>
              </a:rPr>
              <a:t>“Selles mõttes võiks Europassis uurimustöö juures maht kirjas olla, et siis oleks lihtsam </a:t>
            </a:r>
            <a:r>
              <a:rPr lang="et-EE" sz="2000" i="1" dirty="0" err="1">
                <a:effectLst/>
                <a:latin typeface="Poppins" pitchFamily="2" charset="77"/>
                <a:ea typeface="Times New Roman" panose="02020603050405020304" pitchFamily="18" charset="0"/>
                <a:cs typeface="Poppins" pitchFamily="2" charset="77"/>
              </a:rPr>
              <a:t>EHISesse</a:t>
            </a:r>
            <a:r>
              <a:rPr lang="et-EE" sz="2000" i="1" dirty="0">
                <a:effectLst/>
                <a:latin typeface="Poppins" pitchFamily="2" charset="77"/>
                <a:ea typeface="Times New Roman" panose="02020603050405020304" pitchFamily="18" charset="0"/>
                <a:cs typeface="Poppins" pitchFamily="2" charset="77"/>
              </a:rPr>
              <a:t> </a:t>
            </a:r>
            <a:r>
              <a:rPr lang="en-EE" sz="2000" i="1" dirty="0">
                <a:effectLst/>
                <a:latin typeface="Poppins" pitchFamily="2" charset="77"/>
                <a:ea typeface="Times New Roman" panose="02020603050405020304" pitchFamily="18" charset="0"/>
                <a:cs typeface="Poppins" pitchFamily="2" charset="77"/>
              </a:rPr>
              <a:t>üle </a:t>
            </a:r>
            <a:r>
              <a:rPr lang="et-EE" sz="2000" i="1" dirty="0">
                <a:effectLst/>
                <a:latin typeface="Poppins" pitchFamily="2" charset="77"/>
                <a:ea typeface="Times New Roman" panose="02020603050405020304" pitchFamily="18" charset="0"/>
                <a:cs typeface="Poppins" pitchFamily="2" charset="77"/>
              </a:rPr>
              <a:t>kanda.“</a:t>
            </a:r>
          </a:p>
          <a:p>
            <a:endParaRPr lang="et-EE" sz="2000" b="1" dirty="0">
              <a:latin typeface="Poppins" pitchFamily="2" charset="77"/>
              <a:ea typeface="Georgia" charset="0"/>
              <a:cs typeface="Poppins" pitchFamily="2" charset="77"/>
            </a:endParaRPr>
          </a:p>
          <a:p>
            <a:r>
              <a:rPr lang="et-EE" sz="2000" b="1" dirty="0">
                <a:latin typeface="Poppins" pitchFamily="2" charset="77"/>
                <a:ea typeface="Georgia" charset="0"/>
                <a:cs typeface="Poppins" pitchFamily="2" charset="77"/>
              </a:rPr>
              <a:t>Kodulehe arendamiseks võiks teha klienditeekonna analüüsi, et mõista, kui kasutajasõbralik koduleht on.</a:t>
            </a:r>
          </a:p>
        </p:txBody>
      </p:sp>
    </p:spTree>
    <p:extLst>
      <p:ext uri="{BB962C8B-B14F-4D97-AF65-F5344CB8AC3E}">
        <p14:creationId xmlns:p14="http://schemas.microsoft.com/office/powerpoint/2010/main" val="168832608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908" y="2901855"/>
            <a:ext cx="5657850" cy="5657850"/>
            <a:chOff x="0" y="0"/>
            <a:chExt cx="6350000" cy="6350000"/>
          </a:xfrm>
          <a:solidFill>
            <a:srgbClr val="C00000"/>
          </a:solidFill>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EE"/>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7097" y="0"/>
            <a:ext cx="5784661" cy="2892330"/>
          </a:xfrm>
          <a:prstGeom prst="rect">
            <a:avLst/>
          </a:prstGeom>
        </p:spPr>
      </p:pic>
      <p:grpSp>
        <p:nvGrpSpPr>
          <p:cNvPr id="7" name="Group 7"/>
          <p:cNvGrpSpPr/>
          <p:nvPr/>
        </p:nvGrpSpPr>
        <p:grpSpPr>
          <a:xfrm rot="2700000">
            <a:off x="2961716" y="4079664"/>
            <a:ext cx="3302233" cy="3302233"/>
            <a:chOff x="0" y="0"/>
            <a:chExt cx="1913890" cy="1913890"/>
          </a:xfrm>
          <a:solidFill>
            <a:schemeClr val="bg1">
              <a:lumMod val="95000"/>
            </a:schemeClr>
          </a:solidFill>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txBody>
            <a:bodyPr/>
            <a:lstStyle/>
            <a:p>
              <a:endParaRPr lang="en-EE"/>
            </a:p>
          </p:txBody>
        </p:sp>
      </p:grpSp>
      <p:grpSp>
        <p:nvGrpSpPr>
          <p:cNvPr id="14" name="Group 9">
            <a:extLst>
              <a:ext uri="{FF2B5EF4-FFF2-40B4-BE49-F238E27FC236}">
                <a16:creationId xmlns:a16="http://schemas.microsoft.com/office/drawing/2014/main" id="{5B5499FF-09C0-7542-AA36-81FE40B41DD3}"/>
              </a:ext>
            </a:extLst>
          </p:cNvPr>
          <p:cNvGrpSpPr/>
          <p:nvPr/>
        </p:nvGrpSpPr>
        <p:grpSpPr>
          <a:xfrm>
            <a:off x="4152900" y="9105986"/>
            <a:ext cx="11225802" cy="218008"/>
            <a:chOff x="0" y="0"/>
            <a:chExt cx="25294954" cy="571500"/>
          </a:xfrm>
        </p:grpSpPr>
        <p:sp>
          <p:nvSpPr>
            <p:cNvPr id="15" name="Freeform 10">
              <a:extLst>
                <a:ext uri="{FF2B5EF4-FFF2-40B4-BE49-F238E27FC236}">
                  <a16:creationId xmlns:a16="http://schemas.microsoft.com/office/drawing/2014/main" id="{3E3F60C3-DC31-4A46-89E7-2E7560582B6B}"/>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6" name="TextBox 14">
            <a:extLst>
              <a:ext uri="{FF2B5EF4-FFF2-40B4-BE49-F238E27FC236}">
                <a16:creationId xmlns:a16="http://schemas.microsoft.com/office/drawing/2014/main" id="{A0D51E62-01B9-3B48-ABB2-13AF0F804337}"/>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7" name="TextBox 15">
            <a:extLst>
              <a:ext uri="{FF2B5EF4-FFF2-40B4-BE49-F238E27FC236}">
                <a16:creationId xmlns:a16="http://schemas.microsoft.com/office/drawing/2014/main" id="{FB9384C0-B6BC-394B-B5C0-761A3056F280}"/>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18" name="TextBox 7">
            <a:extLst>
              <a:ext uri="{FF2B5EF4-FFF2-40B4-BE49-F238E27FC236}">
                <a16:creationId xmlns:a16="http://schemas.microsoft.com/office/drawing/2014/main" id="{0413271C-5656-DE48-BF28-66C897EEBA7B}"/>
              </a:ext>
            </a:extLst>
          </p:cNvPr>
          <p:cNvSpPr txBox="1"/>
          <p:nvPr/>
        </p:nvSpPr>
        <p:spPr>
          <a:xfrm>
            <a:off x="8839200" y="3085497"/>
            <a:ext cx="8245564" cy="2962349"/>
          </a:xfrm>
          <a:prstGeom prst="rect">
            <a:avLst/>
          </a:prstGeom>
        </p:spPr>
        <p:txBody>
          <a:bodyPr wrap="square" lIns="0" tIns="0" rIns="0" bIns="0" rtlCol="0" anchor="t">
            <a:spAutoFit/>
          </a:bodyPr>
          <a:lstStyle/>
          <a:p>
            <a:pPr algn="ctr">
              <a:lnSpc>
                <a:spcPts val="7679"/>
              </a:lnSpc>
            </a:pPr>
            <a:r>
              <a:rPr lang="et-EE" sz="6600" dirty="0"/>
              <a:t>ETTEPANEKUD KOOSTÖÖKS JA KOMMUNIKATSIOONIKS</a:t>
            </a:r>
            <a:endParaRPr lang="en-US" sz="6600" dirty="0">
              <a:solidFill>
                <a:srgbClr val="000000"/>
              </a:solidFill>
              <a:latin typeface="Poppins Medium"/>
            </a:endParaRPr>
          </a:p>
        </p:txBody>
      </p:sp>
    </p:spTree>
    <p:extLst>
      <p:ext uri="{BB962C8B-B14F-4D97-AF65-F5344CB8AC3E}">
        <p14:creationId xmlns:p14="http://schemas.microsoft.com/office/powerpoint/2010/main" val="2124391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4" name="TextBox 3">
            <a:extLst>
              <a:ext uri="{FF2B5EF4-FFF2-40B4-BE49-F238E27FC236}">
                <a16:creationId xmlns:a16="http://schemas.microsoft.com/office/drawing/2014/main" id="{40D6C677-BC5E-2331-3796-DB9B32F9D03F}"/>
              </a:ext>
            </a:extLst>
          </p:cNvPr>
          <p:cNvSpPr txBox="1"/>
          <p:nvPr/>
        </p:nvSpPr>
        <p:spPr>
          <a:xfrm>
            <a:off x="914400" y="742059"/>
            <a:ext cx="16002000" cy="8063746"/>
          </a:xfrm>
          <a:prstGeom prst="rect">
            <a:avLst/>
          </a:prstGeom>
          <a:noFill/>
        </p:spPr>
        <p:txBody>
          <a:bodyPr wrap="square">
            <a:spAutoFit/>
          </a:bodyPr>
          <a:lstStyle/>
          <a:p>
            <a:r>
              <a:rPr lang="et-EE" sz="2000" b="1" dirty="0">
                <a:latin typeface="Poppins" pitchFamily="2" charset="77"/>
                <a:ea typeface="Georgia" charset="0"/>
                <a:cs typeface="Poppins" pitchFamily="2" charset="77"/>
              </a:rPr>
              <a:t>Sidusrühm on väga oluline infovahendaja lõppsihtrühmale, sest tihtipeale lõppsihtrühm jõuab Europassi teenusteni suunamise teel. Koostöö arendamisel on oluline otsekontakt sidusrühmaga, sest infot on palju ja kõike infot ei jõua sidusrühm iseseisvalt läbi analüüsida. Koostöö kanalid võiksid olla nt koosolekud, seminarid, koolitused, karjääri(õppe)päevad, suvepäevad, meediapädevuse nädalad koolides jne. Koolitused peaksid olema praktilises vormis. Tehti ettepanek ka mentorlusprogrammi loomiseks rahvusvaheliste suhete koordineerijatele.</a:t>
            </a:r>
          </a:p>
          <a:p>
            <a:pPr marL="0" indent="0">
              <a:buNone/>
            </a:pPr>
            <a:r>
              <a:rPr lang="en-EE" sz="1900" i="1" dirty="0">
                <a:effectLst/>
                <a:latin typeface="Poppins" pitchFamily="2" charset="77"/>
                <a:ea typeface="Times New Roman" panose="02020603050405020304" pitchFamily="18" charset="0"/>
                <a:cs typeface="Poppins" pitchFamily="2" charset="77"/>
              </a:rPr>
              <a:t>“Töötukassal on Europassiga olnud päris pikk koostöö läbi aastate. Aga seda on jäänud kuidagi vähemaks. </a:t>
            </a:r>
            <a:r>
              <a:rPr lang="en-EE" sz="1900" i="1" dirty="0">
                <a:latin typeface="Poppins" pitchFamily="2" charset="77"/>
                <a:ea typeface="Times New Roman" panose="02020603050405020304" pitchFamily="18" charset="0"/>
                <a:cs typeface="Poppins" pitchFamily="2" charset="77"/>
              </a:rPr>
              <a:t>Meil võiks olla mõni praktiline koolitus. Nt kliente on väga raske nõustada tehniliselt, kui ise seda Europassi CV täitmist igapäevaselt ei tee. Me käime sihtrühmale tutvustamas Töötukassa võimalusi ja meil on üks slaidike Europassi kohta ja </a:t>
            </a:r>
            <a:r>
              <a:rPr lang="en-EE" sz="1900" i="1" dirty="0">
                <a:effectLst/>
                <a:latin typeface="Poppins" pitchFamily="2" charset="77"/>
                <a:ea typeface="Times New Roman" panose="02020603050405020304" pitchFamily="18" charset="0"/>
                <a:cs typeface="Poppins" pitchFamily="2" charset="77"/>
              </a:rPr>
              <a:t>teine slaidikene üldiselt kandideerimisdokumentide kohta. Sellega meie info piirdub. </a:t>
            </a:r>
            <a:r>
              <a:rPr lang="en-EE" sz="1900" i="1" dirty="0">
                <a:latin typeface="Poppins" pitchFamily="2" charset="77"/>
                <a:ea typeface="Times New Roman" panose="02020603050405020304" pitchFamily="18" charset="0"/>
                <a:cs typeface="Poppins" pitchFamily="2" charset="77"/>
              </a:rPr>
              <a:t>Kuid lisaks</a:t>
            </a:r>
            <a:r>
              <a:rPr lang="en-EE" sz="1900" i="1" dirty="0">
                <a:effectLst/>
                <a:latin typeface="Poppins" pitchFamily="2" charset="77"/>
                <a:ea typeface="Times New Roman" panose="02020603050405020304" pitchFamily="18" charset="0"/>
                <a:cs typeface="Poppins" pitchFamily="2" charset="77"/>
              </a:rPr>
              <a:t> me võiks teha ka koostööd ju nt kevadistel karjäärimessidel ja karjääri teemalistel kodulehtedel.  Aga ma ei tea, kas Europass ise käib oma neid dokumente kuskil niimoodi tutvustamas inimestele, et kas selliseid üritusi üldse toimub?</a:t>
            </a:r>
            <a:r>
              <a:rPr lang="en-EE" sz="1900" i="1" dirty="0">
                <a:effectLst/>
                <a:latin typeface="Poppins" pitchFamily="2" charset="77"/>
                <a:cs typeface="Poppins" pitchFamily="2" charset="77"/>
              </a:rPr>
              <a:t> </a:t>
            </a:r>
            <a:r>
              <a:rPr lang="en-EE" sz="1900" i="1" dirty="0">
                <a:latin typeface="Poppins" pitchFamily="2" charset="77"/>
                <a:ea typeface="Times New Roman" panose="02020603050405020304" pitchFamily="18" charset="0"/>
                <a:cs typeface="Poppins" pitchFamily="2" charset="77"/>
              </a:rPr>
              <a:t>”</a:t>
            </a:r>
          </a:p>
          <a:p>
            <a:pPr marL="0" indent="0">
              <a:buNone/>
            </a:pPr>
            <a:r>
              <a:rPr lang="en-EE" sz="1900" i="1" dirty="0">
                <a:latin typeface="Poppins" pitchFamily="2" charset="77"/>
                <a:ea typeface="Georgia" charset="0"/>
                <a:cs typeface="Poppins" pitchFamily="2" charset="77"/>
              </a:rPr>
              <a:t>“Kutsekoolide projektijuhtide koostöövõrgustikuga võiks koostööd teha. Kokkusaamine võiks sisaldada ka arutelu osa, kogemuslugudest lähtuvalt”</a:t>
            </a:r>
          </a:p>
          <a:p>
            <a:pPr marL="0" indent="0">
              <a:buNone/>
            </a:pPr>
            <a:r>
              <a:rPr lang="en-EE" sz="1900" i="1" dirty="0">
                <a:latin typeface="Poppins" pitchFamily="2" charset="77"/>
                <a:ea typeface="Georgia" charset="0"/>
                <a:cs typeface="Poppins" pitchFamily="2" charset="77"/>
              </a:rPr>
              <a:t>“Koostööd võiks teha Karjäärinõustajate ühinguga, infot võiks saata nende Facebooki lehele.”</a:t>
            </a:r>
          </a:p>
          <a:p>
            <a:pPr marL="0" indent="0">
              <a:buNone/>
            </a:pPr>
            <a:r>
              <a:rPr lang="en-EE" sz="1900" i="1" dirty="0">
                <a:effectLst/>
                <a:latin typeface="Poppins" pitchFamily="2" charset="77"/>
                <a:ea typeface="Times New Roman" panose="02020603050405020304" pitchFamily="18" charset="0"/>
                <a:cs typeface="Poppins" pitchFamily="2" charset="77"/>
              </a:rPr>
              <a:t>“Mina sain Europassiga lähemalt tuttavamaks projektijuhtide suvekoolis, kus Euroguidance käis seda tutvustamas”</a:t>
            </a:r>
          </a:p>
          <a:p>
            <a:pPr marL="0" indent="0">
              <a:buNone/>
            </a:pPr>
            <a:r>
              <a:rPr lang="en-EE" sz="1900" i="1" dirty="0">
                <a:latin typeface="Poppins" pitchFamily="2" charset="77"/>
                <a:ea typeface="Georgia" charset="0"/>
                <a:cs typeface="Poppins" pitchFamily="2" charset="77"/>
              </a:rPr>
              <a:t>“Osalesin mitmekultuurilisel õpi- ja töörände koolitusel, mida Euroguidance korraldas. See oli väga praktiline, selliseid koolitusei võikski teha.”</a:t>
            </a:r>
          </a:p>
          <a:p>
            <a:pPr marL="0" indent="0">
              <a:buNone/>
            </a:pPr>
            <a:r>
              <a:rPr lang="en-EE" sz="1900" dirty="0">
                <a:latin typeface="Poppins" pitchFamily="2" charset="77"/>
                <a:ea typeface="Times New Roman" panose="02020603050405020304" pitchFamily="18" charset="0"/>
                <a:cs typeface="Poppins" pitchFamily="2" charset="77"/>
              </a:rPr>
              <a:t>“M</a:t>
            </a:r>
            <a:r>
              <a:rPr lang="en-EE" sz="1900" dirty="0">
                <a:effectLst/>
                <a:latin typeface="Poppins" pitchFamily="2" charset="77"/>
                <a:ea typeface="Times New Roman" panose="02020603050405020304" pitchFamily="18" charset="0"/>
                <a:cs typeface="Poppins" pitchFamily="2" charset="77"/>
              </a:rPr>
              <a:t>eie ümber on nii palju infot, on ka niisugune infosegadus, et kuidas näidata, milline väärtuslik materjal või milline väärtuslik keskkond on olemas. M</a:t>
            </a:r>
            <a:r>
              <a:rPr lang="en-GB" sz="1900" dirty="0" err="1">
                <a:effectLst/>
                <a:latin typeface="Poppins" pitchFamily="2" charset="77"/>
                <a:ea typeface="Times New Roman" panose="02020603050405020304" pitchFamily="18" charset="0"/>
                <a:cs typeface="Poppins" pitchFamily="2" charset="77"/>
              </a:rPr>
              <a:t>i</a:t>
            </a:r>
            <a:r>
              <a:rPr lang="en-EE" sz="1900" dirty="0">
                <a:effectLst/>
                <a:latin typeface="Poppins" pitchFamily="2" charset="77"/>
                <a:ea typeface="Times New Roman" panose="02020603050405020304" pitchFamily="18" charset="0"/>
                <a:cs typeface="Poppins" pitchFamily="2" charset="77"/>
              </a:rPr>
              <a:t>nu ülesanne on materjalist rääkida, et kuidas </a:t>
            </a:r>
            <a:r>
              <a:rPr lang="et-EE" sz="1900" dirty="0">
                <a:effectLst/>
                <a:latin typeface="Poppins" pitchFamily="2" charset="77"/>
                <a:ea typeface="Times New Roman" panose="02020603050405020304" pitchFamily="18" charset="0"/>
                <a:cs typeface="Poppins" pitchFamily="2" charset="77"/>
              </a:rPr>
              <a:t>seda </a:t>
            </a:r>
            <a:r>
              <a:rPr lang="en-EE" sz="1900" dirty="0">
                <a:effectLst/>
                <a:latin typeface="Poppins" pitchFamily="2" charset="77"/>
                <a:ea typeface="Times New Roman" panose="02020603050405020304" pitchFamily="18" charset="0"/>
                <a:cs typeface="Poppins" pitchFamily="2" charset="77"/>
              </a:rPr>
              <a:t>saab kõige paremini enda kasuks tööle panna</a:t>
            </a:r>
            <a:r>
              <a:rPr lang="et-EE" sz="1900" dirty="0">
                <a:effectLst/>
                <a:latin typeface="Poppins" pitchFamily="2" charset="77"/>
                <a:ea typeface="Times New Roman" panose="02020603050405020304" pitchFamily="18" charset="0"/>
                <a:cs typeface="Poppins" pitchFamily="2" charset="77"/>
              </a:rPr>
              <a:t>, et </a:t>
            </a:r>
            <a:r>
              <a:rPr lang="en-EE" sz="1900" dirty="0">
                <a:effectLst/>
                <a:latin typeface="Poppins" pitchFamily="2" charset="77"/>
                <a:ea typeface="Times New Roman" panose="02020603050405020304" pitchFamily="18" charset="0"/>
                <a:cs typeface="Poppins" pitchFamily="2" charset="77"/>
              </a:rPr>
              <a:t>sihukeste tööriistade kätteandmine.”</a:t>
            </a:r>
          </a:p>
          <a:p>
            <a:pPr marL="0" indent="0">
              <a:buNone/>
            </a:pPr>
            <a:r>
              <a:rPr lang="et-EE" sz="1900" i="1" dirty="0">
                <a:effectLst/>
                <a:latin typeface="Poppins" pitchFamily="2" charset="77"/>
                <a:ea typeface="Times New Roman" panose="02020603050405020304" pitchFamily="18" charset="0"/>
                <a:cs typeface="Poppins" pitchFamily="2" charset="77"/>
              </a:rPr>
              <a:t>„Nii noored kui ka noorsootöötajad </a:t>
            </a:r>
            <a:r>
              <a:rPr lang="en-EE" sz="1900" i="1" dirty="0">
                <a:effectLst/>
                <a:latin typeface="Poppins" pitchFamily="2" charset="77"/>
                <a:ea typeface="Times New Roman" panose="02020603050405020304" pitchFamily="18" charset="0"/>
                <a:cs typeface="Poppins" pitchFamily="2" charset="77"/>
              </a:rPr>
              <a:t>tahavad praktilisi nõuandeid kuulda. </a:t>
            </a:r>
            <a:r>
              <a:rPr lang="et-EE" sz="1900" i="1" dirty="0">
                <a:effectLst/>
                <a:latin typeface="Poppins" pitchFamily="2" charset="77"/>
                <a:ea typeface="Times New Roman" panose="02020603050405020304" pitchFamily="18" charset="0"/>
                <a:cs typeface="Poppins" pitchFamily="2" charset="77"/>
              </a:rPr>
              <a:t>Ehk ma kujutan ette, et kui </a:t>
            </a:r>
            <a:r>
              <a:rPr lang="en-EE" sz="1900" i="1" dirty="0">
                <a:effectLst/>
                <a:latin typeface="Poppins" pitchFamily="2" charset="77"/>
                <a:ea typeface="Times New Roman" panose="02020603050405020304" pitchFamily="18" charset="0"/>
                <a:cs typeface="Poppins" pitchFamily="2" charset="77"/>
              </a:rPr>
              <a:t>oleksid sellised praktilised töötoad nt noortekeskuses. Oluline on ka nende hirme maandada, seda on võimalik teha just näost näkku kõige paremini</a:t>
            </a:r>
            <a:r>
              <a:rPr lang="et-EE" sz="1900" i="1" dirty="0">
                <a:effectLst/>
                <a:latin typeface="Poppins" pitchFamily="2" charset="77"/>
                <a:ea typeface="Times New Roman" panose="02020603050405020304" pitchFamily="18" charset="0"/>
                <a:cs typeface="Poppins" pitchFamily="2" charset="77"/>
              </a:rPr>
              <a:t>. Selliseid </a:t>
            </a:r>
            <a:r>
              <a:rPr lang="en-EE" sz="1900" i="1" dirty="0">
                <a:effectLst/>
                <a:latin typeface="Poppins" pitchFamily="2" charset="77"/>
                <a:ea typeface="Times New Roman" panose="02020603050405020304" pitchFamily="18" charset="0"/>
                <a:cs typeface="Poppins" pitchFamily="2" charset="77"/>
              </a:rPr>
              <a:t>praktilisi töötubasid</a:t>
            </a:r>
            <a:r>
              <a:rPr lang="et-EE" sz="1900" i="1" dirty="0">
                <a:effectLst/>
                <a:latin typeface="Poppins" pitchFamily="2" charset="77"/>
                <a:ea typeface="Times New Roman" panose="02020603050405020304" pitchFamily="18" charset="0"/>
                <a:cs typeface="Poppins" pitchFamily="2" charset="77"/>
              </a:rPr>
              <a:t>,</a:t>
            </a:r>
            <a:r>
              <a:rPr lang="en-EE" sz="1900" i="1" dirty="0">
                <a:effectLst/>
                <a:latin typeface="Poppins" pitchFamily="2" charset="77"/>
                <a:ea typeface="Times New Roman" panose="02020603050405020304" pitchFamily="18" charset="0"/>
                <a:cs typeface="Poppins" pitchFamily="2" charset="77"/>
              </a:rPr>
              <a:t> võib-olla tehakse, aga ma ei ole kuulnud või näinud noorsootöötajate listis ka</a:t>
            </a:r>
            <a:r>
              <a:rPr lang="et-EE" sz="1900" i="1" dirty="0">
                <a:effectLst/>
                <a:latin typeface="Poppins" pitchFamily="2" charset="77"/>
                <a:ea typeface="Times New Roman" panose="02020603050405020304" pitchFamily="18" charset="0"/>
                <a:cs typeface="Poppins" pitchFamily="2" charset="77"/>
              </a:rPr>
              <a:t>,</a:t>
            </a:r>
            <a:r>
              <a:rPr lang="en-EE" sz="1900" i="1" dirty="0">
                <a:effectLst/>
                <a:latin typeface="Poppins" pitchFamily="2" charset="77"/>
                <a:ea typeface="Times New Roman" panose="02020603050405020304" pitchFamily="18" charset="0"/>
                <a:cs typeface="Poppins" pitchFamily="2" charset="77"/>
              </a:rPr>
              <a:t> seal ma raudselt ei ole kuulnud midagi. Ja minu meelest selle meediapädevuse nädala raames ka ei ole kuulnud, et oleks</a:t>
            </a:r>
            <a:r>
              <a:rPr lang="et-EE" sz="1900" i="1" dirty="0">
                <a:effectLst/>
                <a:latin typeface="Poppins" pitchFamily="2" charset="77"/>
                <a:ea typeface="Times New Roman" panose="02020603050405020304" pitchFamily="18" charset="0"/>
                <a:cs typeface="Poppins" pitchFamily="2" charset="77"/>
              </a:rPr>
              <a:t> seda valdkonda avatud.</a:t>
            </a:r>
            <a:r>
              <a:rPr lang="en-EE" sz="1900" i="1" dirty="0">
                <a:latin typeface="Poppins" pitchFamily="2" charset="77"/>
                <a:ea typeface="Times New Roman" panose="02020603050405020304" pitchFamily="18" charset="0"/>
                <a:cs typeface="Poppins" pitchFamily="2" charset="77"/>
              </a:rPr>
              <a:t> </a:t>
            </a:r>
            <a:r>
              <a:rPr lang="et-EE" sz="1900" dirty="0">
                <a:latin typeface="Poppins" pitchFamily="2" charset="77"/>
                <a:ea typeface="Times New Roman" panose="02020603050405020304" pitchFamily="18" charset="0"/>
                <a:cs typeface="Poppins" pitchFamily="2" charset="77"/>
              </a:rPr>
              <a:t>N</a:t>
            </a:r>
            <a:r>
              <a:rPr lang="et-EE" sz="1900" dirty="0">
                <a:effectLst/>
                <a:latin typeface="Poppins" pitchFamily="2" charset="77"/>
                <a:ea typeface="Times New Roman" panose="02020603050405020304" pitchFamily="18" charset="0"/>
                <a:cs typeface="Poppins" pitchFamily="2" charset="77"/>
              </a:rPr>
              <a:t>oorsootöötajad on </a:t>
            </a:r>
            <a:r>
              <a:rPr lang="en-EE" sz="1900" dirty="0">
                <a:effectLst/>
                <a:latin typeface="Poppins" pitchFamily="2" charset="77"/>
                <a:ea typeface="Times New Roman" panose="02020603050405020304" pitchFamily="18" charset="0"/>
                <a:cs typeface="Poppins" pitchFamily="2" charset="77"/>
              </a:rPr>
              <a:t>ka noorte ettevõtluse ja karjääripädevuste kujundajad, et see on üks noorsoo</a:t>
            </a:r>
            <a:r>
              <a:rPr lang="et-EE" sz="1900" dirty="0">
                <a:effectLst/>
                <a:latin typeface="Poppins" pitchFamily="2" charset="77"/>
                <a:ea typeface="Times New Roman" panose="02020603050405020304" pitchFamily="18" charset="0"/>
                <a:cs typeface="Poppins" pitchFamily="2" charset="77"/>
              </a:rPr>
              <a:t>töötaja </a:t>
            </a:r>
            <a:r>
              <a:rPr lang="en-EE" sz="1900" dirty="0">
                <a:effectLst/>
                <a:latin typeface="Poppins" pitchFamily="2" charset="77"/>
                <a:ea typeface="Times New Roman" panose="02020603050405020304" pitchFamily="18" charset="0"/>
                <a:cs typeface="Poppins" pitchFamily="2" charset="77"/>
              </a:rPr>
              <a:t>pädevuse osa, et ta peab noori juhendama sel teemal. Eesti</a:t>
            </a:r>
            <a:r>
              <a:rPr lang="et-EE" sz="1900" dirty="0">
                <a:effectLst/>
                <a:latin typeface="Poppins" pitchFamily="2" charset="77"/>
                <a:ea typeface="Times New Roman" panose="02020603050405020304" pitchFamily="18" charset="0"/>
                <a:cs typeface="Poppins" pitchFamily="2" charset="77"/>
              </a:rPr>
              <a:t> N</a:t>
            </a:r>
            <a:r>
              <a:rPr lang="en-EE" sz="1900" dirty="0">
                <a:effectLst/>
                <a:latin typeface="Poppins" pitchFamily="2" charset="77"/>
                <a:ea typeface="Times New Roman" panose="02020603050405020304" pitchFamily="18" charset="0"/>
                <a:cs typeface="Poppins" pitchFamily="2" charset="77"/>
              </a:rPr>
              <a:t>oorsootöötajate </a:t>
            </a:r>
            <a:r>
              <a:rPr lang="et-EE" sz="1900" dirty="0">
                <a:effectLst/>
                <a:latin typeface="Poppins" pitchFamily="2" charset="77"/>
                <a:ea typeface="Times New Roman" panose="02020603050405020304" pitchFamily="18" charset="0"/>
                <a:cs typeface="Poppins" pitchFamily="2" charset="77"/>
              </a:rPr>
              <a:t>K</a:t>
            </a:r>
            <a:r>
              <a:rPr lang="en-EE" sz="1900" dirty="0">
                <a:effectLst/>
                <a:latin typeface="Poppins" pitchFamily="2" charset="77"/>
                <a:ea typeface="Times New Roman" panose="02020603050405020304" pitchFamily="18" charset="0"/>
                <a:cs typeface="Poppins" pitchFamily="2" charset="77"/>
              </a:rPr>
              <a:t>ogu on see organisatsioon, kellele võiks välja pakkuda, et me võime koolituse</a:t>
            </a:r>
            <a:r>
              <a:rPr lang="et-EE" sz="1900" dirty="0">
                <a:effectLst/>
                <a:latin typeface="Poppins" pitchFamily="2" charset="77"/>
                <a:ea typeface="Times New Roman" panose="02020603050405020304" pitchFamily="18" charset="0"/>
                <a:cs typeface="Poppins" pitchFamily="2" charset="77"/>
              </a:rPr>
              <a:t> või</a:t>
            </a:r>
            <a:r>
              <a:rPr lang="en-EE" sz="1900" dirty="0">
                <a:effectLst/>
                <a:latin typeface="Poppins" pitchFamily="2" charset="77"/>
                <a:ea typeface="Times New Roman" panose="02020603050405020304" pitchFamily="18" charset="0"/>
                <a:cs typeface="Poppins" pitchFamily="2" charset="77"/>
              </a:rPr>
              <a:t> sihukese töötoa läbi viia noo</a:t>
            </a:r>
            <a:r>
              <a:rPr lang="et-EE" sz="1900" dirty="0" err="1">
                <a:effectLst/>
                <a:latin typeface="Poppins" pitchFamily="2" charset="77"/>
                <a:ea typeface="Times New Roman" panose="02020603050405020304" pitchFamily="18" charset="0"/>
                <a:cs typeface="Poppins" pitchFamily="2" charset="77"/>
              </a:rPr>
              <a:t>rsoo</a:t>
            </a:r>
            <a:r>
              <a:rPr lang="en-EE" sz="1900" dirty="0">
                <a:effectLst/>
                <a:latin typeface="Poppins" pitchFamily="2" charset="77"/>
                <a:ea typeface="Times New Roman" panose="02020603050405020304" pitchFamily="18" charset="0"/>
                <a:cs typeface="Poppins" pitchFamily="2" charset="77"/>
              </a:rPr>
              <a:t>töötajatele, et siis nemad saavad edasi õpetada </a:t>
            </a:r>
            <a:r>
              <a:rPr lang="en-EE" sz="1900">
                <a:effectLst/>
                <a:latin typeface="Poppins" pitchFamily="2" charset="77"/>
                <a:ea typeface="Times New Roman" panose="02020603050405020304" pitchFamily="18" charset="0"/>
                <a:cs typeface="Poppins" pitchFamily="2" charset="77"/>
              </a:rPr>
              <a:t>noortele.”</a:t>
            </a:r>
            <a:endParaRPr lang="en-EE" sz="1900" dirty="0">
              <a:effectLst/>
              <a:latin typeface="Poppins" pitchFamily="2" charset="77"/>
              <a:ea typeface="Times New Roman" panose="02020603050405020304" pitchFamily="18" charset="0"/>
              <a:cs typeface="Poppins" pitchFamily="2" charset="77"/>
            </a:endParaRPr>
          </a:p>
        </p:txBody>
      </p:sp>
    </p:spTree>
    <p:extLst>
      <p:ext uri="{BB962C8B-B14F-4D97-AF65-F5344CB8AC3E}">
        <p14:creationId xmlns:p14="http://schemas.microsoft.com/office/powerpoint/2010/main" val="35338442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13216" y="2606200"/>
            <a:ext cx="14155694" cy="4924425"/>
          </a:xfrm>
          <a:prstGeom prst="rect">
            <a:avLst/>
          </a:prstGeom>
        </p:spPr>
        <p:txBody>
          <a:bodyPr wrap="square" lIns="0" tIns="0" rIns="0" bIns="0" rtlCol="0" anchor="t">
            <a:spAutoFit/>
          </a:bodyPr>
          <a:lstStyle/>
          <a:p>
            <a:pPr algn="just"/>
            <a:r>
              <a:rPr lang="et-EE" sz="2000" dirty="0">
                <a:latin typeface="Poppins" pitchFamily="2" charset="77"/>
                <a:cs typeface="Poppins" pitchFamily="2" charset="77"/>
              </a:rPr>
              <a:t>Europass on tegutsenud Eestis SA Kutsekoda juures kaksteist aastat. Europass on Euroopa Komisjoni poolt ellu kutsutud selleks, et lihtsustada kodanike liikuvust Euroopa Liidus ja aidata inimestel teha oma oskused paremini nähtavaks ning mõistetavamaks. </a:t>
            </a:r>
          </a:p>
          <a:p>
            <a:pPr algn="just"/>
            <a:endParaRPr lang="et-EE" sz="2000" dirty="0">
              <a:latin typeface="Poppins" pitchFamily="2" charset="77"/>
              <a:cs typeface="Poppins" pitchFamily="2" charset="77"/>
            </a:endParaRPr>
          </a:p>
          <a:p>
            <a:pPr algn="just"/>
            <a:r>
              <a:rPr lang="et-EE" sz="2000" dirty="0">
                <a:latin typeface="Poppins" pitchFamily="2" charset="77"/>
                <a:cs typeface="Poppins" pitchFamily="2" charset="77"/>
              </a:rPr>
              <a:t>Europassi eesmärk on inimeste töö- ja õppimisalasele liikuvusele kaasaaitamine. See on tööriistade kogum, mis võimaldab inimese oskuste, teadmiste ja kogemuste kirjeldamist raamistikus, mis on ühtne üle Euroopa. </a:t>
            </a:r>
            <a:r>
              <a:rPr lang="en-GB" sz="2000" b="0" i="0" u="none" strike="noStrike" dirty="0" err="1">
                <a:effectLst/>
                <a:latin typeface="Poppins" pitchFamily="2" charset="77"/>
                <a:cs typeface="Poppins" pitchFamily="2" charset="77"/>
              </a:rPr>
              <a:t>Kõige</a:t>
            </a:r>
            <a:r>
              <a:rPr lang="en-GB" sz="2000" b="0" i="0" u="none" strike="noStrike" dirty="0">
                <a:effectLst/>
                <a:latin typeface="Poppins" pitchFamily="2" charset="77"/>
                <a:cs typeface="Poppins" pitchFamily="2" charset="77"/>
              </a:rPr>
              <a:t> </a:t>
            </a:r>
            <a:r>
              <a:rPr lang="en-GB" sz="2000" b="0" i="0" u="none" strike="noStrike" dirty="0" err="1">
                <a:effectLst/>
                <a:latin typeface="Poppins" pitchFamily="2" charset="77"/>
                <a:cs typeface="Poppins" pitchFamily="2" charset="77"/>
              </a:rPr>
              <a:t>tuntumad</a:t>
            </a:r>
            <a:r>
              <a:rPr lang="en-GB" sz="2000" b="0" i="0" u="none" strike="noStrike" dirty="0">
                <a:effectLst/>
                <a:latin typeface="Poppins" pitchFamily="2" charset="77"/>
                <a:cs typeface="Poppins" pitchFamily="2" charset="77"/>
              </a:rPr>
              <a:t> </a:t>
            </a:r>
            <a:r>
              <a:rPr lang="en-GB" sz="2000" b="0" i="0" u="none" strike="noStrike" dirty="0" err="1">
                <a:effectLst/>
                <a:latin typeface="Poppins" pitchFamily="2" charset="77"/>
                <a:cs typeface="Poppins" pitchFamily="2" charset="77"/>
              </a:rPr>
              <a:t>neist</a:t>
            </a:r>
            <a:r>
              <a:rPr lang="en-GB" sz="2000" b="0" i="0" u="none" strike="noStrike" dirty="0">
                <a:effectLst/>
                <a:latin typeface="Poppins" pitchFamily="2" charset="77"/>
                <a:cs typeface="Poppins" pitchFamily="2" charset="77"/>
              </a:rPr>
              <a:t> on </a:t>
            </a:r>
            <a:r>
              <a:rPr lang="en-GB" sz="2000" b="0" i="0" u="none" strike="noStrike" dirty="0" err="1">
                <a:effectLst/>
                <a:latin typeface="Poppins" pitchFamily="2" charset="77"/>
                <a:cs typeface="Poppins" pitchFamily="2" charset="77"/>
              </a:rPr>
              <a:t>Europassi</a:t>
            </a:r>
            <a:r>
              <a:rPr lang="en-GB" sz="2000" b="0" i="0" u="none" strike="noStrike" dirty="0">
                <a:effectLst/>
                <a:latin typeface="Poppins" pitchFamily="2" charset="77"/>
                <a:cs typeface="Poppins" pitchFamily="2" charset="77"/>
              </a:rPr>
              <a:t> CV, </a:t>
            </a:r>
            <a:r>
              <a:rPr lang="en-GB" sz="2000" b="0" i="0" u="none" strike="noStrike" dirty="0" err="1">
                <a:effectLst/>
                <a:latin typeface="Poppins" pitchFamily="2" charset="77"/>
                <a:cs typeface="Poppins" pitchFamily="2" charset="77"/>
              </a:rPr>
              <a:t>õpirändetunnistus</a:t>
            </a:r>
            <a:r>
              <a:rPr lang="en-GB" sz="2000" b="0" i="0" u="none" strike="noStrike" dirty="0">
                <a:effectLst/>
                <a:latin typeface="Poppins" pitchFamily="2" charset="77"/>
                <a:cs typeface="Poppins" pitchFamily="2" charset="77"/>
              </a:rPr>
              <a:t> </a:t>
            </a:r>
            <a:r>
              <a:rPr lang="en-GB" sz="2000" b="0" i="0" u="none" strike="noStrike" dirty="0" err="1">
                <a:effectLst/>
                <a:latin typeface="Poppins" pitchFamily="2" charset="77"/>
                <a:cs typeface="Poppins" pitchFamily="2" charset="77"/>
              </a:rPr>
              <a:t>ja</a:t>
            </a:r>
            <a:r>
              <a:rPr lang="en-GB" sz="2000" b="0" i="0" u="none" strike="noStrike" dirty="0">
                <a:effectLst/>
                <a:latin typeface="Poppins" pitchFamily="2" charset="77"/>
                <a:cs typeface="Poppins" pitchFamily="2" charset="77"/>
              </a:rPr>
              <a:t> </a:t>
            </a:r>
            <a:r>
              <a:rPr lang="en-GB" sz="2000" b="0" i="0" u="none" strike="noStrike" dirty="0" err="1">
                <a:effectLst/>
                <a:latin typeface="Poppins" pitchFamily="2" charset="77"/>
                <a:cs typeface="Poppins" pitchFamily="2" charset="77"/>
              </a:rPr>
              <a:t>kutsetunnistuse</a:t>
            </a:r>
            <a:r>
              <a:rPr lang="en-GB" sz="2000" b="0" i="0" u="none" strike="noStrike" dirty="0">
                <a:effectLst/>
                <a:latin typeface="Poppins" pitchFamily="2" charset="77"/>
                <a:cs typeface="Poppins" pitchFamily="2" charset="77"/>
              </a:rPr>
              <a:t> </a:t>
            </a:r>
            <a:r>
              <a:rPr lang="en-GB" sz="2000" b="0" i="0" u="none" strike="noStrike" dirty="0" err="1">
                <a:effectLst/>
                <a:latin typeface="Poppins" pitchFamily="2" charset="77"/>
                <a:cs typeface="Poppins" pitchFamily="2" charset="77"/>
              </a:rPr>
              <a:t>lisa</a:t>
            </a:r>
            <a:r>
              <a:rPr lang="en-GB" sz="2000" b="0" i="0" u="none" strike="noStrike" dirty="0">
                <a:effectLst/>
                <a:latin typeface="Poppins" pitchFamily="2" charset="77"/>
                <a:cs typeface="Poppins" pitchFamily="2" charset="77"/>
              </a:rPr>
              <a:t>.</a:t>
            </a:r>
          </a:p>
          <a:p>
            <a:pPr algn="just"/>
            <a:endParaRPr lang="en-GB" sz="2000" dirty="0">
              <a:latin typeface="Poppins" pitchFamily="2" charset="77"/>
              <a:cs typeface="Poppins" pitchFamily="2" charset="77"/>
            </a:endParaRPr>
          </a:p>
          <a:p>
            <a:pPr algn="just"/>
            <a:r>
              <a:rPr lang="et-EE" sz="2000" dirty="0" err="1">
                <a:latin typeface="Poppins" pitchFamily="2" charset="77"/>
                <a:cs typeface="Poppins" pitchFamily="2" charset="77"/>
              </a:rPr>
              <a:t>Euroguidance</a:t>
            </a:r>
            <a:r>
              <a:rPr lang="et-EE" sz="2000" dirty="0">
                <a:latin typeface="Poppins" pitchFamily="2" charset="77"/>
                <a:cs typeface="Poppins" pitchFamily="2" charset="77"/>
              </a:rPr>
              <a:t> Eesti keskus loodi aastal 1998 SA Innove eelkäija, Sihtasutuse Eesti Kutsehariduse Reform, juures. </a:t>
            </a:r>
            <a:r>
              <a:rPr lang="et-EE" sz="2000" dirty="0" err="1">
                <a:latin typeface="Poppins" pitchFamily="2" charset="77"/>
                <a:cs typeface="Poppins" pitchFamily="2" charset="77"/>
              </a:rPr>
              <a:t>Euroguidance</a:t>
            </a:r>
            <a:r>
              <a:rPr lang="et-EE" sz="2000" dirty="0">
                <a:latin typeface="Poppins" pitchFamily="2" charset="77"/>
                <a:cs typeface="Poppins" pitchFamily="2" charset="77"/>
              </a:rPr>
              <a:t> on koostöövõrgustik, kuhu kuulub 68 keskust 34st Euroopa riigist. Võrgustiku missioon on Euroopa dimensiooni edendamine riiklikes nõustamissüsteemides läbi elukestva õppe. Võrgustik on nõustajatele sillaks teiste Euroopa maade nõustamisteenuste ja haridussüsteemide juurde. Eesti keskusele on esmane sihtrühm Rajaleidja keskuste spetsialistid, kes toetavad noori  igapäevaselt õppimise ja töötamisega seotud teemadel, mille hulka kuulub enda ja oma võimaluste tundmaõppimine ning vastavate otsuste langetamine. </a:t>
            </a:r>
            <a:endParaRPr lang="en-GB" sz="2000" dirty="0">
              <a:latin typeface="Poppins" pitchFamily="2" charset="77"/>
              <a:cs typeface="Poppins" pitchFamily="2" charset="77"/>
            </a:endParaRPr>
          </a:p>
          <a:p>
            <a:pPr algn="just"/>
            <a:endParaRPr lang="et-EE" sz="2000" dirty="0">
              <a:latin typeface="Poppins" pitchFamily="2" charset="77"/>
              <a:cs typeface="Poppins" pitchFamily="2" charset="77"/>
            </a:endParaRPr>
          </a:p>
        </p:txBody>
      </p:sp>
      <p:grpSp>
        <p:nvGrpSpPr>
          <p:cNvPr id="4" name="Group 4"/>
          <p:cNvGrpSpPr/>
          <p:nvPr/>
        </p:nvGrpSpPr>
        <p:grpSpPr>
          <a:xfrm>
            <a:off x="1259321" y="1409700"/>
            <a:ext cx="14155694" cy="986745"/>
            <a:chOff x="0" y="0"/>
            <a:chExt cx="12767036" cy="3653494"/>
          </a:xfrm>
        </p:grpSpPr>
        <p:sp>
          <p:nvSpPr>
            <p:cNvPr id="5" name="TextBox 5"/>
            <p:cNvSpPr txBox="1"/>
            <p:nvPr/>
          </p:nvSpPr>
          <p:spPr>
            <a:xfrm>
              <a:off x="0" y="0"/>
              <a:ext cx="12767036" cy="3653494"/>
            </a:xfrm>
            <a:prstGeom prst="rect">
              <a:avLst/>
            </a:prstGeom>
          </p:spPr>
          <p:txBody>
            <a:bodyPr lIns="0" tIns="0" rIns="0" bIns="0" rtlCol="0" anchor="t">
              <a:spAutoFit/>
            </a:bodyPr>
            <a:lstStyle/>
            <a:p>
              <a:pPr>
                <a:lnSpc>
                  <a:spcPts val="7679"/>
                </a:lnSpc>
              </a:pPr>
              <a:r>
                <a:rPr lang="en-US" sz="6399" dirty="0">
                  <a:solidFill>
                    <a:srgbClr val="000000"/>
                  </a:solidFill>
                  <a:latin typeface="Poppins Medium"/>
                </a:rPr>
                <a:t>EUROPASS JA EUROGUIDANCE</a:t>
              </a:r>
            </a:p>
          </p:txBody>
        </p:sp>
        <p:sp>
          <p:nvSpPr>
            <p:cNvPr id="6" name="TextBox 6"/>
            <p:cNvSpPr txBox="1"/>
            <p:nvPr/>
          </p:nvSpPr>
          <p:spPr>
            <a:xfrm>
              <a:off x="0" y="1544173"/>
              <a:ext cx="11214808" cy="428323"/>
            </a:xfrm>
            <a:prstGeom prst="rect">
              <a:avLst/>
            </a:prstGeom>
          </p:spPr>
          <p:txBody>
            <a:bodyPr lIns="0" tIns="0" rIns="0" bIns="0" rtlCol="0" anchor="t">
              <a:spAutoFit/>
            </a:bodyPr>
            <a:lstStyle/>
            <a:p>
              <a:pPr>
                <a:lnSpc>
                  <a:spcPts val="2520"/>
                </a:lnSpc>
              </a:pPr>
              <a:endParaRPr lang="en-US" sz="2100" spc="52" dirty="0">
                <a:solidFill>
                  <a:srgbClr val="000000"/>
                </a:solidFill>
                <a:latin typeface="Poppins Medium"/>
              </a:endParaRP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76010" y="8699017"/>
            <a:ext cx="4787638" cy="158798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763648" y="8509434"/>
            <a:ext cx="4787638" cy="1777565"/>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1551286" y="8509431"/>
            <a:ext cx="4787638" cy="1777568"/>
          </a:xfrm>
          <a:prstGeom prst="rect">
            <a:avLst/>
          </a:prstGeom>
        </p:spPr>
      </p:pic>
      <p:grpSp>
        <p:nvGrpSpPr>
          <p:cNvPr id="15" name="Group 9">
            <a:extLst>
              <a:ext uri="{FF2B5EF4-FFF2-40B4-BE49-F238E27FC236}">
                <a16:creationId xmlns:a16="http://schemas.microsoft.com/office/drawing/2014/main" id="{70ACD6C1-2D38-8F42-BDBB-C538C88E8A7C}"/>
              </a:ext>
            </a:extLst>
          </p:cNvPr>
          <p:cNvGrpSpPr/>
          <p:nvPr/>
        </p:nvGrpSpPr>
        <p:grpSpPr>
          <a:xfrm>
            <a:off x="4038600" y="810692"/>
            <a:ext cx="11225802" cy="218008"/>
            <a:chOff x="0" y="0"/>
            <a:chExt cx="25294954" cy="571500"/>
          </a:xfrm>
        </p:grpSpPr>
        <p:sp>
          <p:nvSpPr>
            <p:cNvPr id="16" name="Freeform 10">
              <a:extLst>
                <a:ext uri="{FF2B5EF4-FFF2-40B4-BE49-F238E27FC236}">
                  <a16:creationId xmlns:a16="http://schemas.microsoft.com/office/drawing/2014/main" id="{B7BA2849-F0F8-2D4F-9EDE-13D8B3B32C1A}"/>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7" name="TextBox 14">
            <a:extLst>
              <a:ext uri="{FF2B5EF4-FFF2-40B4-BE49-F238E27FC236}">
                <a16:creationId xmlns:a16="http://schemas.microsoft.com/office/drawing/2014/main" id="{9992575F-0B0F-1246-9596-F499324C7E5B}"/>
              </a:ext>
            </a:extLst>
          </p:cNvPr>
          <p:cNvSpPr txBox="1"/>
          <p:nvPr/>
        </p:nvSpPr>
        <p:spPr>
          <a:xfrm>
            <a:off x="15374896" y="813810"/>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8" name="TextBox 15">
            <a:extLst>
              <a:ext uri="{FF2B5EF4-FFF2-40B4-BE49-F238E27FC236}">
                <a16:creationId xmlns:a16="http://schemas.microsoft.com/office/drawing/2014/main" id="{3C4A8299-14D5-E94D-996F-B11F7C44DAAF}"/>
              </a:ext>
            </a:extLst>
          </p:cNvPr>
          <p:cNvSpPr txBox="1"/>
          <p:nvPr/>
        </p:nvSpPr>
        <p:spPr>
          <a:xfrm>
            <a:off x="1028700" y="813810"/>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Tree>
    <p:extLst>
      <p:ext uri="{BB962C8B-B14F-4D97-AF65-F5344CB8AC3E}">
        <p14:creationId xmlns:p14="http://schemas.microsoft.com/office/powerpoint/2010/main" val="32499500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9552" y="2933700"/>
            <a:ext cx="14155694" cy="4924425"/>
          </a:xfrm>
          <a:prstGeom prst="rect">
            <a:avLst/>
          </a:prstGeom>
        </p:spPr>
        <p:txBody>
          <a:bodyPr wrap="square" lIns="0" tIns="0" rIns="0" bIns="0" rtlCol="0" anchor="t">
            <a:spAutoFit/>
          </a:bodyPr>
          <a:lstStyle/>
          <a:p>
            <a:pPr algn="just"/>
            <a:r>
              <a:rPr lang="et-EE" sz="2000" dirty="0">
                <a:latin typeface="Poppins" pitchFamily="2" charset="77"/>
                <a:cs typeface="Poppins" pitchFamily="2" charset="77"/>
              </a:rPr>
              <a:t>Uuringu eesmärk oli saada ülevaade sidusrühmade vajadustest õpi- ja töörände toetamisel. Laiemas perspektiivis oli eesmärgiks saada sisendit ühise kommunikatsiooni korraldamiseks ja arendustegevusteks. Lisaks võrreldi tulemusi 2017. aastal läbiviidud samalaadse uuringu tulemustega.</a:t>
            </a:r>
          </a:p>
          <a:p>
            <a:pPr algn="just"/>
            <a:endParaRPr lang="et-EE" sz="2000" dirty="0">
              <a:latin typeface="Poppins" pitchFamily="2" charset="77"/>
              <a:cs typeface="Poppins" pitchFamily="2" charset="77"/>
            </a:endParaRPr>
          </a:p>
          <a:p>
            <a:pPr algn="just"/>
            <a:r>
              <a:rPr lang="et-EE" sz="2000" dirty="0">
                <a:latin typeface="Poppins" pitchFamily="2" charset="77"/>
                <a:ea typeface="Georgia" charset="0"/>
                <a:cs typeface="Poppins" pitchFamily="2" charset="77"/>
              </a:rPr>
              <a:t>Uuring viidi läbi süvaintervjuudena telefoni ja veebi teel. Intervjuud</a:t>
            </a:r>
            <a:r>
              <a:rPr kumimoji="0" lang="et-EE" sz="2000" b="0" i="0" u="none" strike="noStrike" cap="none" normalizeH="0" dirty="0">
                <a:ln>
                  <a:noFill/>
                </a:ln>
                <a:effectLst/>
                <a:latin typeface="Poppins" pitchFamily="2" charset="77"/>
                <a:ea typeface="Georgia" charset="0"/>
                <a:cs typeface="Poppins" pitchFamily="2" charset="77"/>
              </a:rPr>
              <a:t> viidi läbi perioodil  10.-23.11.2023. Kokku viidi läbi 15 süvaintervjuud järgmiste valdkondade esindajatega (sulgudes intervjueeritavate arv):</a:t>
            </a:r>
          </a:p>
          <a:p>
            <a:pPr fontAlgn="t"/>
            <a:endParaRPr lang="et-EE" sz="2000" dirty="0">
              <a:latin typeface="Poppins" pitchFamily="2" charset="77"/>
              <a:cs typeface="Poppins" pitchFamily="2" charset="77"/>
            </a:endParaRPr>
          </a:p>
          <a:p>
            <a:pPr marL="914400" lvl="1" indent="-457200" fontAlgn="t">
              <a:buFont typeface="+mj-lt"/>
              <a:buAutoNum type="arabicPeriod"/>
            </a:pPr>
            <a:r>
              <a:rPr lang="et-EE" sz="2000" dirty="0">
                <a:latin typeface="Poppins" pitchFamily="2" charset="77"/>
                <a:cs typeface="Poppins" pitchFamily="2" charset="77"/>
              </a:rPr>
              <a:t>Rakenduskõrgkoolides </a:t>
            </a:r>
            <a:r>
              <a:rPr lang="et-EE" sz="2000" b="0" i="0" u="none" strike="noStrike" kern="1200" dirty="0">
                <a:ln>
                  <a:noFill/>
                </a:ln>
                <a:effectLst/>
                <a:latin typeface="Poppins" pitchFamily="2" charset="77"/>
                <a:cs typeface="Poppins" pitchFamily="2" charset="77"/>
              </a:rPr>
              <a:t>õpi- ja töörändega</a:t>
            </a:r>
            <a:r>
              <a:rPr lang="et-EE" sz="2000" b="0" i="0" u="none" strike="noStrike" kern="1200" baseline="0" dirty="0">
                <a:ln>
                  <a:noFill/>
                </a:ln>
                <a:effectLst/>
                <a:latin typeface="Poppins" pitchFamily="2" charset="77"/>
                <a:cs typeface="Poppins" pitchFamily="2" charset="77"/>
              </a:rPr>
              <a:t> </a:t>
            </a:r>
            <a:r>
              <a:rPr lang="et-EE" sz="2000" b="0" i="0" u="none" strike="noStrike" kern="1200" dirty="0">
                <a:ln>
                  <a:noFill/>
                </a:ln>
                <a:effectLst/>
                <a:latin typeface="Poppins" pitchFamily="2" charset="77"/>
                <a:cs typeface="Poppins" pitchFamily="2" charset="77"/>
              </a:rPr>
              <a:t>tegelevad spetsialistid (1)</a:t>
            </a:r>
            <a:endParaRPr lang="en-EE" sz="2000" b="0" i="0" u="none" strike="noStrike" dirty="0">
              <a:effectLst/>
              <a:latin typeface="Poppins" pitchFamily="2" charset="77"/>
              <a:cs typeface="Poppins" pitchFamily="2" charset="77"/>
            </a:endParaRPr>
          </a:p>
          <a:p>
            <a:pPr marL="914400" lvl="1" indent="-457200" fontAlgn="t">
              <a:buFont typeface="+mj-lt"/>
              <a:buAutoNum type="arabicPeriod"/>
            </a:pPr>
            <a:r>
              <a:rPr lang="et-EE" sz="2000" b="0" i="0" u="none" strike="noStrike" kern="1200" baseline="0" dirty="0">
                <a:ln>
                  <a:noFill/>
                </a:ln>
                <a:effectLst/>
                <a:latin typeface="Poppins" pitchFamily="2" charset="77"/>
                <a:cs typeface="Poppins" pitchFamily="2" charset="77"/>
              </a:rPr>
              <a:t>Kutsekoolides </a:t>
            </a:r>
            <a:r>
              <a:rPr lang="et-EE" sz="2000" b="0" i="0" u="none" strike="noStrike" kern="1200" dirty="0">
                <a:ln>
                  <a:noFill/>
                </a:ln>
                <a:effectLst/>
                <a:latin typeface="Poppins" pitchFamily="2" charset="77"/>
                <a:cs typeface="Poppins" pitchFamily="2" charset="77"/>
              </a:rPr>
              <a:t>õpi- ja töörändega</a:t>
            </a:r>
            <a:r>
              <a:rPr lang="et-EE" sz="2000" b="0" i="0" u="none" strike="noStrike" kern="1200" baseline="0" dirty="0">
                <a:ln>
                  <a:noFill/>
                </a:ln>
                <a:effectLst/>
                <a:latin typeface="Poppins" pitchFamily="2" charset="77"/>
                <a:cs typeface="Poppins" pitchFamily="2" charset="77"/>
              </a:rPr>
              <a:t> </a:t>
            </a:r>
            <a:r>
              <a:rPr lang="et-EE" sz="2000" b="0" i="0" u="none" strike="noStrike" kern="1200" dirty="0">
                <a:ln>
                  <a:noFill/>
                </a:ln>
                <a:effectLst/>
                <a:latin typeface="Poppins" pitchFamily="2" charset="77"/>
                <a:cs typeface="Poppins" pitchFamily="2" charset="77"/>
              </a:rPr>
              <a:t>tegelevad spetsialistid (3)</a:t>
            </a:r>
            <a:endParaRPr lang="en-EE" sz="2000" b="0" i="0" u="none" strike="noStrike" dirty="0">
              <a:effectLst/>
              <a:latin typeface="Poppins" pitchFamily="2" charset="77"/>
              <a:cs typeface="Poppins" pitchFamily="2" charset="77"/>
            </a:endParaRPr>
          </a:p>
          <a:p>
            <a:pPr marL="914400" lvl="1" indent="-457200" fontAlgn="t">
              <a:buFont typeface="+mj-lt"/>
              <a:buAutoNum type="arabicPeriod"/>
            </a:pPr>
            <a:r>
              <a:rPr lang="et-EE" sz="2000" b="0" i="0" u="none" strike="noStrike" kern="1200" baseline="0" dirty="0">
                <a:ln>
                  <a:noFill/>
                </a:ln>
                <a:effectLst/>
                <a:latin typeface="Poppins" pitchFamily="2" charset="77"/>
                <a:cs typeface="Poppins" pitchFamily="2" charset="77"/>
              </a:rPr>
              <a:t>Üldhariduskooli</a:t>
            </a:r>
            <a:r>
              <a:rPr lang="et-EE" sz="2000" b="0" i="0" u="none" strike="noStrike" kern="1200" dirty="0">
                <a:ln>
                  <a:noFill/>
                </a:ln>
                <a:effectLst/>
                <a:latin typeface="Poppins" pitchFamily="2" charset="77"/>
                <a:cs typeface="Poppins" pitchFamily="2" charset="77"/>
              </a:rPr>
              <a:t> õpi- ja töörändega tegelevad spetsialistid (3)</a:t>
            </a:r>
            <a:endParaRPr lang="en-EE" sz="2000" b="0" i="0" u="none" strike="noStrike" dirty="0">
              <a:effectLst/>
              <a:latin typeface="Poppins" pitchFamily="2" charset="77"/>
              <a:cs typeface="Poppins" pitchFamily="2" charset="77"/>
            </a:endParaRPr>
          </a:p>
          <a:p>
            <a:pPr marL="914400" lvl="1" indent="-457200" fontAlgn="t">
              <a:buFont typeface="+mj-lt"/>
              <a:buAutoNum type="arabicPeriod"/>
            </a:pPr>
            <a:r>
              <a:rPr lang="et-EE" sz="2000" b="0" i="0" u="none" strike="noStrike" kern="1200" baseline="0" dirty="0">
                <a:ln>
                  <a:noFill/>
                </a:ln>
                <a:effectLst/>
                <a:latin typeface="Poppins" pitchFamily="2" charset="77"/>
                <a:cs typeface="Poppins" pitchFamily="2" charset="77"/>
              </a:rPr>
              <a:t>Töötukassa </a:t>
            </a:r>
            <a:r>
              <a:rPr lang="et-EE" sz="2000" dirty="0">
                <a:latin typeface="Poppins" pitchFamily="2" charset="77"/>
                <a:cs typeface="Poppins" pitchFamily="2" charset="77"/>
              </a:rPr>
              <a:t>spetsialistid</a:t>
            </a:r>
            <a:r>
              <a:rPr lang="et-EE" sz="2000" b="0" i="0" u="none" strike="noStrike" kern="1200" baseline="0" dirty="0">
                <a:ln>
                  <a:noFill/>
                </a:ln>
                <a:effectLst/>
                <a:latin typeface="Poppins" pitchFamily="2" charset="77"/>
                <a:cs typeface="Poppins" pitchFamily="2" charset="77"/>
              </a:rPr>
              <a:t> (sh </a:t>
            </a:r>
            <a:r>
              <a:rPr lang="et-EE" sz="2000" b="0" i="0" u="none" strike="noStrike" kern="1200" baseline="0" dirty="0" err="1">
                <a:ln>
                  <a:noFill/>
                </a:ln>
                <a:effectLst/>
                <a:latin typeface="Poppins" pitchFamily="2" charset="77"/>
                <a:cs typeface="Poppins" pitchFamily="2" charset="77"/>
              </a:rPr>
              <a:t>Eures</a:t>
            </a:r>
            <a:r>
              <a:rPr lang="et-EE" sz="2000" b="0" i="0" u="none" strike="noStrike" kern="1200" baseline="0" dirty="0">
                <a:ln>
                  <a:noFill/>
                </a:ln>
                <a:effectLst/>
                <a:latin typeface="Poppins" pitchFamily="2" charset="77"/>
                <a:cs typeface="Poppins" pitchFamily="2" charset="77"/>
              </a:rPr>
              <a:t>) (6)</a:t>
            </a:r>
            <a:endParaRPr lang="en-EE" sz="2000" b="0" i="0" u="none" strike="noStrike" dirty="0">
              <a:effectLst/>
              <a:latin typeface="Poppins" pitchFamily="2" charset="77"/>
              <a:cs typeface="Poppins" pitchFamily="2" charset="77"/>
            </a:endParaRPr>
          </a:p>
          <a:p>
            <a:pPr marL="914400" lvl="1" indent="-457200" fontAlgn="t">
              <a:buFont typeface="+mj-lt"/>
              <a:buAutoNum type="arabicPeriod"/>
            </a:pPr>
            <a:r>
              <a:rPr lang="et-EE" sz="2000" b="0" i="0" u="none" strike="noStrike" kern="1200" baseline="0" dirty="0">
                <a:ln>
                  <a:noFill/>
                </a:ln>
                <a:effectLst/>
                <a:latin typeface="Poppins" pitchFamily="2" charset="77"/>
                <a:cs typeface="Poppins" pitchFamily="2" charset="77"/>
              </a:rPr>
              <a:t>Noorsootöötaja (1)</a:t>
            </a:r>
          </a:p>
          <a:p>
            <a:pPr marL="914400" lvl="1" indent="-457200" fontAlgn="t">
              <a:buFont typeface="+mj-lt"/>
              <a:buAutoNum type="arabicPeriod"/>
            </a:pPr>
            <a:r>
              <a:rPr lang="et-EE" sz="2000" dirty="0">
                <a:latin typeface="Poppins" pitchFamily="2" charset="77"/>
                <a:cs typeface="Poppins" pitchFamily="2" charset="77"/>
              </a:rPr>
              <a:t>Eesti Karjäärinõustajate Ühingu esindaja (1)</a:t>
            </a:r>
            <a:endParaRPr lang="en-EE" sz="2000" b="0" i="0" u="none" strike="noStrike" dirty="0">
              <a:effectLst/>
              <a:latin typeface="Poppins" pitchFamily="2" charset="77"/>
              <a:cs typeface="Poppins" pitchFamily="2" charset="77"/>
            </a:endParaRPr>
          </a:p>
          <a:p>
            <a:pPr algn="just"/>
            <a:endParaRPr kumimoji="0" lang="et-EE" sz="2000" b="0" i="0" u="none" strike="noStrike" cap="none" normalizeH="0" dirty="0">
              <a:ln>
                <a:noFill/>
              </a:ln>
              <a:effectLst/>
              <a:latin typeface="Poppins" pitchFamily="2" charset="77"/>
              <a:ea typeface="Georgia" charset="0"/>
              <a:cs typeface="Poppins" pitchFamily="2" charset="77"/>
            </a:endParaRPr>
          </a:p>
          <a:p>
            <a:pPr algn="just"/>
            <a:endParaRPr lang="et-EE" sz="2000" dirty="0">
              <a:latin typeface="Poppins" pitchFamily="2" charset="77"/>
              <a:cs typeface="Poppins" pitchFamily="2" charset="77"/>
            </a:endParaRPr>
          </a:p>
          <a:p>
            <a:pPr algn="just"/>
            <a:endParaRPr lang="et-EE" sz="2000" dirty="0">
              <a:latin typeface="Poppins" pitchFamily="2" charset="77"/>
              <a:cs typeface="Poppins" pitchFamily="2" charset="77"/>
            </a:endParaRPr>
          </a:p>
        </p:txBody>
      </p:sp>
      <p:grpSp>
        <p:nvGrpSpPr>
          <p:cNvPr id="4" name="Group 4"/>
          <p:cNvGrpSpPr/>
          <p:nvPr/>
        </p:nvGrpSpPr>
        <p:grpSpPr>
          <a:xfrm>
            <a:off x="1259321" y="1409701"/>
            <a:ext cx="14155694" cy="1974195"/>
            <a:chOff x="0" y="0"/>
            <a:chExt cx="12767036" cy="12060653"/>
          </a:xfrm>
        </p:grpSpPr>
        <p:sp>
          <p:nvSpPr>
            <p:cNvPr id="5" name="TextBox 5"/>
            <p:cNvSpPr txBox="1"/>
            <p:nvPr/>
          </p:nvSpPr>
          <p:spPr>
            <a:xfrm>
              <a:off x="0" y="0"/>
              <a:ext cx="12767036" cy="12060653"/>
            </a:xfrm>
            <a:prstGeom prst="rect">
              <a:avLst/>
            </a:prstGeom>
          </p:spPr>
          <p:txBody>
            <a:bodyPr lIns="0" tIns="0" rIns="0" bIns="0" rtlCol="0" anchor="t">
              <a:spAutoFit/>
            </a:bodyPr>
            <a:lstStyle/>
            <a:p>
              <a:pPr>
                <a:lnSpc>
                  <a:spcPts val="7679"/>
                </a:lnSpc>
              </a:pPr>
              <a:r>
                <a:rPr lang="en-US" sz="6399" dirty="0">
                  <a:solidFill>
                    <a:srgbClr val="000000"/>
                  </a:solidFill>
                  <a:latin typeface="Poppins Medium"/>
                </a:rPr>
                <a:t>UURINGU EESMÄRK JA METOODIKA</a:t>
              </a:r>
            </a:p>
            <a:p>
              <a:pPr>
                <a:lnSpc>
                  <a:spcPts val="7679"/>
                </a:lnSpc>
              </a:pPr>
              <a:endParaRPr lang="en-US" sz="6399" dirty="0">
                <a:solidFill>
                  <a:srgbClr val="000000"/>
                </a:solidFill>
                <a:latin typeface="Poppins Medium"/>
              </a:endParaRPr>
            </a:p>
          </p:txBody>
        </p:sp>
        <p:sp>
          <p:nvSpPr>
            <p:cNvPr id="6" name="TextBox 6"/>
            <p:cNvSpPr txBox="1"/>
            <p:nvPr/>
          </p:nvSpPr>
          <p:spPr>
            <a:xfrm>
              <a:off x="0" y="1544173"/>
              <a:ext cx="11214808" cy="428323"/>
            </a:xfrm>
            <a:prstGeom prst="rect">
              <a:avLst/>
            </a:prstGeom>
          </p:spPr>
          <p:txBody>
            <a:bodyPr lIns="0" tIns="0" rIns="0" bIns="0" rtlCol="0" anchor="t">
              <a:spAutoFit/>
            </a:bodyPr>
            <a:lstStyle/>
            <a:p>
              <a:pPr>
                <a:lnSpc>
                  <a:spcPts val="2520"/>
                </a:lnSpc>
              </a:pPr>
              <a:endParaRPr lang="en-US" sz="2100" spc="52" dirty="0">
                <a:solidFill>
                  <a:srgbClr val="000000"/>
                </a:solidFill>
                <a:latin typeface="Poppins Medium"/>
              </a:endParaRP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76010" y="8699017"/>
            <a:ext cx="4787638" cy="158798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763648" y="8509434"/>
            <a:ext cx="4787638" cy="1777565"/>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1551286" y="8509431"/>
            <a:ext cx="4787638" cy="1777568"/>
          </a:xfrm>
          <a:prstGeom prst="rect">
            <a:avLst/>
          </a:prstGeom>
        </p:spPr>
      </p:pic>
      <p:grpSp>
        <p:nvGrpSpPr>
          <p:cNvPr id="15" name="Group 9">
            <a:extLst>
              <a:ext uri="{FF2B5EF4-FFF2-40B4-BE49-F238E27FC236}">
                <a16:creationId xmlns:a16="http://schemas.microsoft.com/office/drawing/2014/main" id="{70ACD6C1-2D38-8F42-BDBB-C538C88E8A7C}"/>
              </a:ext>
            </a:extLst>
          </p:cNvPr>
          <p:cNvGrpSpPr/>
          <p:nvPr/>
        </p:nvGrpSpPr>
        <p:grpSpPr>
          <a:xfrm>
            <a:off x="4038600" y="810692"/>
            <a:ext cx="11225802" cy="218008"/>
            <a:chOff x="0" y="0"/>
            <a:chExt cx="25294954" cy="571500"/>
          </a:xfrm>
        </p:grpSpPr>
        <p:sp>
          <p:nvSpPr>
            <p:cNvPr id="16" name="Freeform 10">
              <a:extLst>
                <a:ext uri="{FF2B5EF4-FFF2-40B4-BE49-F238E27FC236}">
                  <a16:creationId xmlns:a16="http://schemas.microsoft.com/office/drawing/2014/main" id="{B7BA2849-F0F8-2D4F-9EDE-13D8B3B32C1A}"/>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7" name="TextBox 14">
            <a:extLst>
              <a:ext uri="{FF2B5EF4-FFF2-40B4-BE49-F238E27FC236}">
                <a16:creationId xmlns:a16="http://schemas.microsoft.com/office/drawing/2014/main" id="{9992575F-0B0F-1246-9596-F499324C7E5B}"/>
              </a:ext>
            </a:extLst>
          </p:cNvPr>
          <p:cNvSpPr txBox="1"/>
          <p:nvPr/>
        </p:nvSpPr>
        <p:spPr>
          <a:xfrm>
            <a:off x="15374896" y="813810"/>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8" name="TextBox 15">
            <a:extLst>
              <a:ext uri="{FF2B5EF4-FFF2-40B4-BE49-F238E27FC236}">
                <a16:creationId xmlns:a16="http://schemas.microsoft.com/office/drawing/2014/main" id="{3C4A8299-14D5-E94D-996F-B11F7C44DAAF}"/>
              </a:ext>
            </a:extLst>
          </p:cNvPr>
          <p:cNvSpPr txBox="1"/>
          <p:nvPr/>
        </p:nvSpPr>
        <p:spPr>
          <a:xfrm>
            <a:off x="1028700" y="813810"/>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Tree>
    <p:extLst>
      <p:ext uri="{BB962C8B-B14F-4D97-AF65-F5344CB8AC3E}">
        <p14:creationId xmlns:p14="http://schemas.microsoft.com/office/powerpoint/2010/main" val="31720847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453749" cy="10287000"/>
            <a:chOff x="0" y="0"/>
            <a:chExt cx="2859663" cy="3479800"/>
          </a:xfrm>
        </p:grpSpPr>
        <p:sp>
          <p:nvSpPr>
            <p:cNvPr id="3" name="Freeform 3"/>
            <p:cNvSpPr/>
            <p:nvPr/>
          </p:nvSpPr>
          <p:spPr>
            <a:xfrm>
              <a:off x="0" y="0"/>
              <a:ext cx="2859663" cy="3479800"/>
            </a:xfrm>
            <a:custGeom>
              <a:avLst/>
              <a:gdLst/>
              <a:ahLst/>
              <a:cxnLst/>
              <a:rect l="l" t="t" r="r" b="b"/>
              <a:pathLst>
                <a:path w="2859663" h="3479800">
                  <a:moveTo>
                    <a:pt x="0" y="0"/>
                  </a:moveTo>
                  <a:lnTo>
                    <a:pt x="2859663" y="0"/>
                  </a:lnTo>
                  <a:lnTo>
                    <a:pt x="2859663" y="3479800"/>
                  </a:lnTo>
                  <a:lnTo>
                    <a:pt x="0" y="3479800"/>
                  </a:lnTo>
                  <a:close/>
                </a:path>
              </a:pathLst>
            </a:custGeom>
            <a:solidFill>
              <a:schemeClr val="bg1">
                <a:lumMod val="85000"/>
              </a:schemeClr>
            </a:solidFill>
          </p:spPr>
          <p:txBody>
            <a:bodyPr/>
            <a:lstStyle/>
            <a:p>
              <a:endParaRPr lang="en-EE"/>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8522" y="4924720"/>
            <a:ext cx="4071571" cy="2035786"/>
          </a:xfrm>
          <a:prstGeom prst="rect">
            <a:avLst/>
          </a:prstGeom>
        </p:spPr>
      </p:pic>
      <p:grpSp>
        <p:nvGrpSpPr>
          <p:cNvPr id="5" name="Group 5"/>
          <p:cNvGrpSpPr/>
          <p:nvPr/>
        </p:nvGrpSpPr>
        <p:grpSpPr>
          <a:xfrm rot="-5400000">
            <a:off x="147076" y="431446"/>
            <a:ext cx="4934464" cy="4071571"/>
            <a:chOff x="0" y="0"/>
            <a:chExt cx="1669189" cy="1377297"/>
          </a:xfrm>
          <a:solidFill>
            <a:srgbClr val="C00000"/>
          </a:solidFill>
        </p:grpSpPr>
        <p:sp>
          <p:nvSpPr>
            <p:cNvPr id="6" name="Freeform 6"/>
            <p:cNvSpPr/>
            <p:nvPr/>
          </p:nvSpPr>
          <p:spPr>
            <a:xfrm>
              <a:off x="0" y="0"/>
              <a:ext cx="1669189" cy="1377297"/>
            </a:xfrm>
            <a:custGeom>
              <a:avLst/>
              <a:gdLst/>
              <a:ahLst/>
              <a:cxnLst/>
              <a:rect l="l" t="t" r="r" b="b"/>
              <a:pathLst>
                <a:path w="1669189" h="1377297">
                  <a:moveTo>
                    <a:pt x="0" y="0"/>
                  </a:moveTo>
                  <a:lnTo>
                    <a:pt x="1669189" y="0"/>
                  </a:lnTo>
                  <a:lnTo>
                    <a:pt x="1669189" y="1377297"/>
                  </a:lnTo>
                  <a:lnTo>
                    <a:pt x="0" y="1377297"/>
                  </a:lnTo>
                  <a:close/>
                </a:path>
              </a:pathLst>
            </a:custGeom>
            <a:grpFill/>
          </p:spPr>
          <p:txBody>
            <a:bodyPr/>
            <a:lstStyle/>
            <a:p>
              <a:endParaRPr lang="en-EE"/>
            </a:p>
          </p:txBody>
        </p:sp>
      </p:grpSp>
      <p:sp>
        <p:nvSpPr>
          <p:cNvPr id="8" name="TextBox 8"/>
          <p:cNvSpPr txBox="1"/>
          <p:nvPr/>
        </p:nvSpPr>
        <p:spPr>
          <a:xfrm>
            <a:off x="10901153" y="3582409"/>
            <a:ext cx="5415945" cy="1974195"/>
          </a:xfrm>
          <a:prstGeom prst="rect">
            <a:avLst/>
          </a:prstGeom>
        </p:spPr>
        <p:txBody>
          <a:bodyPr wrap="square" lIns="0" tIns="0" rIns="0" bIns="0" rtlCol="0" anchor="t">
            <a:spAutoFit/>
          </a:bodyPr>
          <a:lstStyle/>
          <a:p>
            <a:pPr marL="0" lvl="0" indent="0" algn="l">
              <a:lnSpc>
                <a:spcPts val="7680"/>
              </a:lnSpc>
              <a:spcBef>
                <a:spcPct val="0"/>
              </a:spcBef>
            </a:pPr>
            <a:r>
              <a:rPr lang="en-US" sz="6399" u="none" dirty="0">
                <a:solidFill>
                  <a:srgbClr val="000000"/>
                </a:solidFill>
                <a:latin typeface="Poppins Medium"/>
              </a:rPr>
              <a:t>UURINGU TULEMUSED</a:t>
            </a:r>
          </a:p>
        </p:txBody>
      </p:sp>
      <p:grpSp>
        <p:nvGrpSpPr>
          <p:cNvPr id="10" name="Group 10"/>
          <p:cNvGrpSpPr/>
          <p:nvPr/>
        </p:nvGrpSpPr>
        <p:grpSpPr>
          <a:xfrm>
            <a:off x="4087173" y="5942831"/>
            <a:ext cx="4366576" cy="4366576"/>
            <a:chOff x="0" y="0"/>
            <a:chExt cx="6350000" cy="6350000"/>
          </a:xfrm>
          <a:solidFill>
            <a:srgbClr val="65748E"/>
          </a:solidFill>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EE"/>
            </a:p>
          </p:txBody>
        </p:sp>
      </p:grpSp>
      <p:sp>
        <p:nvSpPr>
          <p:cNvPr id="15" name="TextBox 15"/>
          <p:cNvSpPr txBox="1"/>
          <p:nvPr/>
        </p:nvSpPr>
        <p:spPr>
          <a:xfrm>
            <a:off x="15374896" y="820692"/>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6" name="TextBox 15">
            <a:extLst>
              <a:ext uri="{FF2B5EF4-FFF2-40B4-BE49-F238E27FC236}">
                <a16:creationId xmlns:a16="http://schemas.microsoft.com/office/drawing/2014/main" id="{B48C969B-C434-794A-AC5F-2DB33830E46F}"/>
              </a:ext>
            </a:extLst>
          </p:cNvPr>
          <p:cNvSpPr txBox="1"/>
          <p:nvPr/>
        </p:nvSpPr>
        <p:spPr>
          <a:xfrm>
            <a:off x="13405536" y="9271544"/>
            <a:ext cx="3390776" cy="218008"/>
          </a:xfrm>
          <a:prstGeom prst="rect">
            <a:avLst/>
          </a:prstGeom>
        </p:spPr>
        <p:txBody>
          <a:bodyPr wrap="square" lIns="0" tIns="0" rIns="0" bIns="0" rtlCol="0" anchor="t">
            <a:spAutoFit/>
          </a:bodyPr>
          <a:lstStyle/>
          <a:p>
            <a:pPr algn="r">
              <a:lnSpc>
                <a:spcPts val="1680"/>
              </a:lnSpc>
            </a:pPr>
            <a:r>
              <a:rPr lang="en-US" sz="1400" spc="98" dirty="0">
                <a:solidFill>
                  <a:srgbClr val="000000"/>
                </a:solidFill>
                <a:latin typeface="Poppins Medium"/>
              </a:rPr>
              <a:t>EESTI UURINGUKESKUS OÜ</a:t>
            </a:r>
          </a:p>
        </p:txBody>
      </p:sp>
      <p:grpSp>
        <p:nvGrpSpPr>
          <p:cNvPr id="17" name="Group 12">
            <a:extLst>
              <a:ext uri="{FF2B5EF4-FFF2-40B4-BE49-F238E27FC236}">
                <a16:creationId xmlns:a16="http://schemas.microsoft.com/office/drawing/2014/main" id="{3AB9C801-243E-D84B-BC0B-1A360E5D9BC9}"/>
              </a:ext>
            </a:extLst>
          </p:cNvPr>
          <p:cNvGrpSpPr/>
          <p:nvPr/>
        </p:nvGrpSpPr>
        <p:grpSpPr>
          <a:xfrm>
            <a:off x="9144000" y="9105900"/>
            <a:ext cx="4916862" cy="416128"/>
            <a:chOff x="0" y="0"/>
            <a:chExt cx="9017760" cy="571500"/>
          </a:xfrm>
        </p:grpSpPr>
        <p:sp>
          <p:nvSpPr>
            <p:cNvPr id="18" name="Freeform 13">
              <a:extLst>
                <a:ext uri="{FF2B5EF4-FFF2-40B4-BE49-F238E27FC236}">
                  <a16:creationId xmlns:a16="http://schemas.microsoft.com/office/drawing/2014/main" id="{96D4138C-BA4D-F74C-84F3-91189852570C}"/>
                </a:ext>
              </a:extLst>
            </p:cNvPr>
            <p:cNvSpPr/>
            <p:nvPr/>
          </p:nvSpPr>
          <p:spPr>
            <a:xfrm>
              <a:off x="0" y="255270"/>
              <a:ext cx="9017760" cy="69850"/>
            </a:xfrm>
            <a:custGeom>
              <a:avLst/>
              <a:gdLst/>
              <a:ahLst/>
              <a:cxnLst/>
              <a:rect l="l" t="t" r="r" b="b"/>
              <a:pathLst>
                <a:path w="9017760" h="69850">
                  <a:moveTo>
                    <a:pt x="8726929" y="0"/>
                  </a:moveTo>
                  <a:lnTo>
                    <a:pt x="0" y="0"/>
                  </a:lnTo>
                  <a:lnTo>
                    <a:pt x="0" y="69850"/>
                  </a:lnTo>
                  <a:lnTo>
                    <a:pt x="9017760" y="69850"/>
                  </a:lnTo>
                  <a:lnTo>
                    <a:pt x="9017760" y="0"/>
                  </a:lnTo>
                  <a:close/>
                </a:path>
              </a:pathLst>
            </a:custGeom>
            <a:solidFill>
              <a:srgbClr val="000000"/>
            </a:solidFill>
          </p:spPr>
          <p:txBody>
            <a:bodyPr/>
            <a:lstStyle/>
            <a:p>
              <a:endParaRPr lang="en-EE"/>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453749" cy="10287000"/>
          </a:xfrm>
          <a:prstGeom prst="rect">
            <a:avLst/>
          </a:prstGeom>
          <a:solidFill>
            <a:schemeClr val="bg1">
              <a:lumMod val="85000"/>
            </a:schemeClr>
          </a:solidFill>
        </p:spPr>
        <p:txBody>
          <a:bodyPr/>
          <a:lstStyle/>
          <a:p>
            <a:endParaRPr lang="en-EE"/>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312108"/>
            <a:ext cx="6592414" cy="3296207"/>
          </a:xfrm>
          <a:prstGeom prst="rect">
            <a:avLst/>
          </a:prstGeom>
        </p:spPr>
      </p:pic>
      <p:grpSp>
        <p:nvGrpSpPr>
          <p:cNvPr id="4" name="Group 4"/>
          <p:cNvGrpSpPr/>
          <p:nvPr/>
        </p:nvGrpSpPr>
        <p:grpSpPr>
          <a:xfrm>
            <a:off x="1387532" y="4608315"/>
            <a:ext cx="5678685" cy="5678685"/>
            <a:chOff x="0" y="0"/>
            <a:chExt cx="6350000" cy="6350000"/>
          </a:xfrm>
          <a:solidFill>
            <a:srgbClr val="65748E"/>
          </a:solidFill>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EE"/>
            </a:p>
          </p:txBody>
        </p:sp>
      </p:grpSp>
      <p:sp>
        <p:nvSpPr>
          <p:cNvPr id="9" name="TextBox 9"/>
          <p:cNvSpPr txBox="1"/>
          <p:nvPr/>
        </p:nvSpPr>
        <p:spPr>
          <a:xfrm>
            <a:off x="9853951" y="3916649"/>
            <a:ext cx="7405350" cy="2969403"/>
          </a:xfrm>
          <a:prstGeom prst="rect">
            <a:avLst/>
          </a:prstGeom>
        </p:spPr>
        <p:txBody>
          <a:bodyPr wrap="square" lIns="0" tIns="0" rIns="0" bIns="0" rtlCol="0" anchor="t">
            <a:spAutoFit/>
          </a:bodyPr>
          <a:lstStyle/>
          <a:p>
            <a:pPr marL="0" lvl="0" indent="0" algn="ctr">
              <a:lnSpc>
                <a:spcPts val="7679"/>
              </a:lnSpc>
              <a:spcBef>
                <a:spcPct val="0"/>
              </a:spcBef>
            </a:pPr>
            <a:r>
              <a:rPr lang="et-EE" sz="6400" dirty="0">
                <a:latin typeface="Poppins" pitchFamily="2" charset="77"/>
                <a:cs typeface="Poppins" pitchFamily="2" charset="77"/>
              </a:rPr>
              <a:t>SIDUSRÜHMADE PÕHISIHTRÜHM JA TÖÖ SISU</a:t>
            </a:r>
            <a:endParaRPr lang="en-US" sz="6400" u="none" dirty="0">
              <a:solidFill>
                <a:srgbClr val="000000"/>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0D5884EF-1F0E-AF43-AF2B-82D447C9CDE4}"/>
              </a:ext>
            </a:extLst>
          </p:cNvPr>
          <p:cNvSpPr txBox="1"/>
          <p:nvPr/>
        </p:nvSpPr>
        <p:spPr>
          <a:xfrm>
            <a:off x="13405536" y="9271544"/>
            <a:ext cx="3390776" cy="218008"/>
          </a:xfrm>
          <a:prstGeom prst="rect">
            <a:avLst/>
          </a:prstGeom>
        </p:spPr>
        <p:txBody>
          <a:bodyPr wrap="square" lIns="0" tIns="0" rIns="0" bIns="0" rtlCol="0" anchor="t">
            <a:spAutoFit/>
          </a:bodyPr>
          <a:lstStyle/>
          <a:p>
            <a:pPr algn="r">
              <a:lnSpc>
                <a:spcPts val="1680"/>
              </a:lnSpc>
            </a:pPr>
            <a:r>
              <a:rPr lang="en-US" sz="1400" spc="98" dirty="0">
                <a:solidFill>
                  <a:srgbClr val="000000"/>
                </a:solidFill>
                <a:latin typeface="Poppins Medium"/>
              </a:rPr>
              <a:t>EESTI UURINGUKESKUS OÜ</a:t>
            </a:r>
          </a:p>
        </p:txBody>
      </p:sp>
      <p:grpSp>
        <p:nvGrpSpPr>
          <p:cNvPr id="14" name="Group 12">
            <a:extLst>
              <a:ext uri="{FF2B5EF4-FFF2-40B4-BE49-F238E27FC236}">
                <a16:creationId xmlns:a16="http://schemas.microsoft.com/office/drawing/2014/main" id="{6EC5A8E0-C5DB-7348-8B63-9A29DDE87CE4}"/>
              </a:ext>
            </a:extLst>
          </p:cNvPr>
          <p:cNvGrpSpPr/>
          <p:nvPr/>
        </p:nvGrpSpPr>
        <p:grpSpPr>
          <a:xfrm>
            <a:off x="9144000" y="9105900"/>
            <a:ext cx="4916862" cy="416128"/>
            <a:chOff x="0" y="0"/>
            <a:chExt cx="9017760" cy="571500"/>
          </a:xfrm>
        </p:grpSpPr>
        <p:sp>
          <p:nvSpPr>
            <p:cNvPr id="15" name="Freeform 13">
              <a:extLst>
                <a:ext uri="{FF2B5EF4-FFF2-40B4-BE49-F238E27FC236}">
                  <a16:creationId xmlns:a16="http://schemas.microsoft.com/office/drawing/2014/main" id="{6EC0A9A4-30C8-B14D-A21B-96465F41BDF7}"/>
                </a:ext>
              </a:extLst>
            </p:cNvPr>
            <p:cNvSpPr/>
            <p:nvPr/>
          </p:nvSpPr>
          <p:spPr>
            <a:xfrm>
              <a:off x="0" y="255270"/>
              <a:ext cx="9017760" cy="69850"/>
            </a:xfrm>
            <a:custGeom>
              <a:avLst/>
              <a:gdLst/>
              <a:ahLst/>
              <a:cxnLst/>
              <a:rect l="l" t="t" r="r" b="b"/>
              <a:pathLst>
                <a:path w="9017760" h="69850">
                  <a:moveTo>
                    <a:pt x="8726929" y="0"/>
                  </a:moveTo>
                  <a:lnTo>
                    <a:pt x="0" y="0"/>
                  </a:lnTo>
                  <a:lnTo>
                    <a:pt x="0" y="69850"/>
                  </a:lnTo>
                  <a:lnTo>
                    <a:pt x="9017760" y="69850"/>
                  </a:lnTo>
                  <a:lnTo>
                    <a:pt x="9017760" y="0"/>
                  </a:lnTo>
                  <a:close/>
                </a:path>
              </a:pathLst>
            </a:custGeom>
            <a:solidFill>
              <a:srgbClr val="000000"/>
            </a:solidFill>
          </p:spPr>
          <p:txBody>
            <a:bodyPr/>
            <a:lstStyle/>
            <a:p>
              <a:endParaRPr lang="en-EE"/>
            </a:p>
          </p:txBody>
        </p:sp>
      </p:grpSp>
      <p:sp>
        <p:nvSpPr>
          <p:cNvPr id="16" name="TextBox 15">
            <a:extLst>
              <a:ext uri="{FF2B5EF4-FFF2-40B4-BE49-F238E27FC236}">
                <a16:creationId xmlns:a16="http://schemas.microsoft.com/office/drawing/2014/main" id="{6CF3EC6C-A839-904D-9B8B-FBCCA6A35DAE}"/>
              </a:ext>
            </a:extLst>
          </p:cNvPr>
          <p:cNvSpPr txBox="1"/>
          <p:nvPr/>
        </p:nvSpPr>
        <p:spPr>
          <a:xfrm>
            <a:off x="15374896" y="820692"/>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Tree>
    <p:extLst>
      <p:ext uri="{BB962C8B-B14F-4D97-AF65-F5344CB8AC3E}">
        <p14:creationId xmlns:p14="http://schemas.microsoft.com/office/powerpoint/2010/main" val="2927166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5" name="TextBox 4">
            <a:extLst>
              <a:ext uri="{FF2B5EF4-FFF2-40B4-BE49-F238E27FC236}">
                <a16:creationId xmlns:a16="http://schemas.microsoft.com/office/drawing/2014/main" id="{4E7DD6BB-8A52-C8D6-7F19-96493D7E9976}"/>
              </a:ext>
            </a:extLst>
          </p:cNvPr>
          <p:cNvSpPr txBox="1"/>
          <p:nvPr/>
        </p:nvSpPr>
        <p:spPr>
          <a:xfrm>
            <a:off x="1676400" y="1422051"/>
            <a:ext cx="14325600" cy="7478970"/>
          </a:xfrm>
          <a:prstGeom prst="rect">
            <a:avLst/>
          </a:prstGeom>
          <a:noFill/>
        </p:spPr>
        <p:txBody>
          <a:bodyPr wrap="square">
            <a:spAutoFit/>
          </a:bodyPr>
          <a:lstStyle/>
          <a:p>
            <a:pPr marL="0" indent="0">
              <a:buNone/>
            </a:pPr>
            <a:r>
              <a:rPr lang="et-EE" sz="2000" b="1" dirty="0">
                <a:latin typeface="Poppins" pitchFamily="2" charset="77"/>
                <a:ea typeface="Georgia" charset="0"/>
                <a:cs typeface="Poppins" pitchFamily="2" charset="77"/>
              </a:rPr>
              <a:t>Uuringus osalenud sidusrühmade esindajate põhisihtrühmadeks on üldharidus-, kutse- ja rakenduskõrgkoolide õpilased ning töötajad ja Töötukassa tööotsijad ning tööandjad.</a:t>
            </a:r>
          </a:p>
          <a:p>
            <a:pPr marL="0" indent="0">
              <a:buNone/>
            </a:pPr>
            <a:endParaRPr lang="et-EE" sz="2000" b="1" dirty="0">
              <a:latin typeface="Poppins" pitchFamily="2" charset="77"/>
              <a:ea typeface="Georgia" charset="0"/>
              <a:cs typeface="Poppins" pitchFamily="2" charset="77"/>
            </a:endParaRPr>
          </a:p>
          <a:p>
            <a:pPr marL="0" indent="0">
              <a:buNone/>
            </a:pPr>
            <a:r>
              <a:rPr lang="et-EE" sz="2000" b="1" dirty="0">
                <a:latin typeface="Poppins" pitchFamily="2" charset="77"/>
                <a:ea typeface="Georgia" charset="0"/>
                <a:cs typeface="Poppins" pitchFamily="2" charset="77"/>
              </a:rPr>
              <a:t>Uuringus osalenute töö põhifookus on sihtrühma nõustamine ja toetamine järgmistes valdkondades:</a:t>
            </a:r>
          </a:p>
          <a:p>
            <a:pPr marL="731520" lvl="1" indent="-457200">
              <a:buFont typeface="+mj-lt"/>
              <a:buAutoNum type="arabicPeriod"/>
            </a:pPr>
            <a:r>
              <a:rPr lang="et-EE" sz="2000" dirty="0">
                <a:solidFill>
                  <a:schemeClr val="tx1"/>
                </a:solidFill>
                <a:latin typeface="Poppins" pitchFamily="2" charset="77"/>
                <a:ea typeface="Georgia" charset="0"/>
                <a:cs typeface="Poppins" pitchFamily="2" charset="77"/>
              </a:rPr>
              <a:t>üldharidus- ja kutsekooli õpilaste õpi- ja praktikaränne, eelkõige peale põhikooli</a:t>
            </a:r>
          </a:p>
          <a:p>
            <a:pPr marL="731520" lvl="1" indent="-457200">
              <a:buFont typeface="+mj-lt"/>
              <a:buAutoNum type="arabicPeriod"/>
            </a:pPr>
            <a:r>
              <a:rPr lang="et-EE" sz="2000" dirty="0">
                <a:solidFill>
                  <a:schemeClr val="tx1"/>
                </a:solidFill>
                <a:latin typeface="Poppins" pitchFamily="2" charset="77"/>
                <a:ea typeface="Georgia" charset="0"/>
                <a:cs typeface="Poppins" pitchFamily="2" charset="77"/>
              </a:rPr>
              <a:t>üldharidus- ja kutsekooli töötajate õpi- ja praktikaränne</a:t>
            </a:r>
          </a:p>
          <a:p>
            <a:pPr marL="731520" lvl="1" indent="-457200">
              <a:buFont typeface="+mj-lt"/>
              <a:buAutoNum type="arabicPeriod"/>
            </a:pPr>
            <a:r>
              <a:rPr lang="et-EE" sz="2000" dirty="0">
                <a:solidFill>
                  <a:schemeClr val="tx1"/>
                </a:solidFill>
                <a:latin typeface="Poppins" pitchFamily="2" charset="77"/>
                <a:ea typeface="Georgia" charset="0"/>
                <a:cs typeface="Poppins" pitchFamily="2" charset="77"/>
              </a:rPr>
              <a:t>tööotsijate Eesti sisene karjäärinõustamine </a:t>
            </a:r>
          </a:p>
          <a:p>
            <a:pPr marL="731520" lvl="1" indent="-457200">
              <a:buFont typeface="+mj-lt"/>
              <a:buAutoNum type="arabicPeriod"/>
            </a:pPr>
            <a:r>
              <a:rPr lang="et-EE" sz="2000" dirty="0">
                <a:solidFill>
                  <a:schemeClr val="tx1"/>
                </a:solidFill>
                <a:latin typeface="Poppins" pitchFamily="2" charset="77"/>
                <a:ea typeface="Georgia" charset="0"/>
                <a:cs typeface="Poppins" pitchFamily="2" charset="77"/>
              </a:rPr>
              <a:t>tööotsijate tööränne välismaale</a:t>
            </a:r>
          </a:p>
          <a:p>
            <a:pPr marL="0" indent="0">
              <a:buNone/>
            </a:pPr>
            <a:endParaRPr lang="et-EE" sz="2000" b="1" dirty="0">
              <a:latin typeface="Poppins" pitchFamily="2" charset="77"/>
              <a:ea typeface="Georgia" charset="0"/>
              <a:cs typeface="Poppins" pitchFamily="2" charset="77"/>
            </a:endParaRPr>
          </a:p>
          <a:p>
            <a:pPr marL="0" indent="0">
              <a:buNone/>
            </a:pPr>
            <a:r>
              <a:rPr lang="et-EE" sz="2000" b="1" dirty="0">
                <a:latin typeface="Poppins" pitchFamily="2" charset="77"/>
                <a:ea typeface="Georgia" charset="0"/>
                <a:cs typeface="Poppins" pitchFamily="2" charset="77"/>
              </a:rPr>
              <a:t>Ligikaudu 2/3 intervjuudel osalenud nõustajatest tegeleb igapäevaselt sihtrühmale rahvusvaheliste õpi- ja töörände võimaluste tutvustamisega ja/või toetamisega (karjäärinõustamisega seoses või õppeainete raames nt ettevõtluskarjääriõpe).</a:t>
            </a:r>
          </a:p>
          <a:p>
            <a:pPr marL="0" indent="0">
              <a:buNone/>
            </a:pPr>
            <a:endParaRPr lang="et-EE" sz="2000" b="1" dirty="0">
              <a:latin typeface="Poppins" pitchFamily="2" charset="77"/>
              <a:ea typeface="Georgia" charset="0"/>
              <a:cs typeface="Poppins" pitchFamily="2" charset="77"/>
            </a:endParaRPr>
          </a:p>
          <a:p>
            <a:pPr marL="0" indent="0">
              <a:buNone/>
            </a:pPr>
            <a:r>
              <a:rPr lang="et-EE" sz="2000" b="1" dirty="0">
                <a:latin typeface="Poppins" pitchFamily="2" charset="77"/>
                <a:ea typeface="Georgia" charset="0"/>
                <a:cs typeface="Poppins" pitchFamily="2" charset="77"/>
              </a:rPr>
              <a:t>Põhilised teemad, millega sihtrühm uuringu sidusrühma poole pöördub, on järgmised: </a:t>
            </a:r>
          </a:p>
          <a:p>
            <a:pPr marL="731520" lvl="1" indent="-457200">
              <a:buFont typeface="+mj-lt"/>
              <a:buAutoNum type="arabicPeriod"/>
            </a:pPr>
            <a:r>
              <a:rPr lang="et-EE" sz="2000" dirty="0">
                <a:solidFill>
                  <a:schemeClr val="tx1"/>
                </a:solidFill>
                <a:latin typeface="Poppins" pitchFamily="2" charset="77"/>
                <a:ea typeface="Georgia" charset="0"/>
                <a:cs typeface="Poppins" pitchFamily="2" charset="77"/>
              </a:rPr>
              <a:t>Õpirändega seoses uuritakse, millised on sihtriigid, keeleoskuse vajadus, eelarve ja kulude kompensatsioon, eluolu sihtriigis, kandideerimisprotsess (Europassi CV täitmine jms), kogemuslood.</a:t>
            </a:r>
          </a:p>
          <a:p>
            <a:pPr marL="731520" lvl="1" indent="-457200">
              <a:buFont typeface="+mj-lt"/>
              <a:buAutoNum type="arabicPeriod"/>
            </a:pPr>
            <a:r>
              <a:rPr lang="et-EE" sz="2000" dirty="0">
                <a:solidFill>
                  <a:schemeClr val="tx1"/>
                </a:solidFill>
                <a:latin typeface="Poppins" pitchFamily="2" charset="77"/>
                <a:ea typeface="Georgia" charset="0"/>
                <a:cs typeface="Poppins" pitchFamily="2" charset="77"/>
              </a:rPr>
              <a:t>Välismaale tööle kandideerimisega seoses uuritakse eluolu kohta sihtriigis (lasteaiad, koolid, üüriturg jne), kandideerimise protsessi kohta (tööpakkumised, turvaline kandideerimine, dokumentatsioon), pensioni- ja tervishoiusüsteemi ning maksude ja toetuste kohta.</a:t>
            </a:r>
          </a:p>
          <a:p>
            <a:pPr marL="274320" lvl="1" indent="0">
              <a:buNone/>
            </a:pPr>
            <a:endParaRPr lang="et-EE" sz="2000" dirty="0">
              <a:latin typeface="Poppins" pitchFamily="2" charset="77"/>
              <a:ea typeface="Georgia" charset="0"/>
              <a:cs typeface="Poppins" pitchFamily="2" charset="77"/>
            </a:endParaRPr>
          </a:p>
          <a:p>
            <a:pPr marL="274320" lvl="1"/>
            <a:r>
              <a:rPr lang="et-EE" sz="2000" b="1" dirty="0">
                <a:solidFill>
                  <a:schemeClr val="tx1"/>
                </a:solidFill>
                <a:latin typeface="Poppins" pitchFamily="2" charset="77"/>
                <a:ea typeface="Georgia" charset="0"/>
                <a:cs typeface="Poppins" pitchFamily="2" charset="77"/>
              </a:rPr>
              <a:t>Sidusrühm saab õpi- ja töörändega seotud infot kõige enam </a:t>
            </a:r>
            <a:r>
              <a:rPr lang="et-EE" sz="2000" b="1" dirty="0">
                <a:latin typeface="Poppins" pitchFamily="2" charset="77"/>
                <a:ea typeface="Georgia" charset="0"/>
                <a:cs typeface="Poppins" pitchFamily="2" charset="77"/>
              </a:rPr>
              <a:t>õpi- ja töörände programmide lehekülgedelt, nt Euroopa Solidaarsuskorpuse Agentuuri kodulehelt, lisaks </a:t>
            </a:r>
            <a:r>
              <a:rPr lang="et-EE" sz="2000" b="1" dirty="0" err="1">
                <a:latin typeface="Poppins" pitchFamily="2" charset="77"/>
                <a:ea typeface="Georgia" charset="0"/>
                <a:cs typeface="Poppins" pitchFamily="2" charset="77"/>
              </a:rPr>
              <a:t>Eurese</a:t>
            </a:r>
            <a:r>
              <a:rPr lang="et-EE" sz="2000" b="1" dirty="0">
                <a:latin typeface="Poppins" pitchFamily="2" charset="77"/>
                <a:ea typeface="Georgia" charset="0"/>
                <a:cs typeface="Poppins" pitchFamily="2" charset="77"/>
              </a:rPr>
              <a:t> kodulehelt ning vähesel määral ka Europassi kodulehelt.</a:t>
            </a:r>
          </a:p>
          <a:p>
            <a:pPr marL="274320" lvl="1" indent="0">
              <a:buNone/>
            </a:pPr>
            <a:endParaRPr lang="et-EE" sz="2000" dirty="0">
              <a:solidFill>
                <a:schemeClr val="tx1"/>
              </a:solidFill>
              <a:latin typeface="Poppins" pitchFamily="2" charset="77"/>
              <a:ea typeface="Georgia" charset="0"/>
              <a:cs typeface="Poppins" pitchFamily="2" charset="77"/>
            </a:endParaRPr>
          </a:p>
        </p:txBody>
      </p:sp>
    </p:spTree>
    <p:extLst>
      <p:ext uri="{BB962C8B-B14F-4D97-AF65-F5344CB8AC3E}">
        <p14:creationId xmlns:p14="http://schemas.microsoft.com/office/powerpoint/2010/main" val="218051559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3638" y="0"/>
            <a:ext cx="8144362" cy="10287000"/>
            <a:chOff x="0" y="0"/>
            <a:chExt cx="2755006" cy="3479800"/>
          </a:xfrm>
        </p:grpSpPr>
        <p:sp>
          <p:nvSpPr>
            <p:cNvPr id="3" name="Freeform 3"/>
            <p:cNvSpPr/>
            <p:nvPr/>
          </p:nvSpPr>
          <p:spPr>
            <a:xfrm>
              <a:off x="0" y="0"/>
              <a:ext cx="2755006" cy="3479800"/>
            </a:xfrm>
            <a:custGeom>
              <a:avLst/>
              <a:gdLst/>
              <a:ahLst/>
              <a:cxnLst/>
              <a:rect l="l" t="t" r="r" b="b"/>
              <a:pathLst>
                <a:path w="2755006" h="3479800">
                  <a:moveTo>
                    <a:pt x="0" y="0"/>
                  </a:moveTo>
                  <a:lnTo>
                    <a:pt x="2755006" y="0"/>
                  </a:lnTo>
                  <a:lnTo>
                    <a:pt x="2755006" y="3479800"/>
                  </a:lnTo>
                  <a:lnTo>
                    <a:pt x="0" y="3479800"/>
                  </a:lnTo>
                  <a:close/>
                </a:path>
              </a:pathLst>
            </a:custGeom>
            <a:solidFill>
              <a:schemeClr val="bg1">
                <a:lumMod val="85000"/>
              </a:schemeClr>
            </a:solidFill>
          </p:spPr>
          <p:txBody>
            <a:bodyPr/>
            <a:lstStyle/>
            <a:p>
              <a:endParaRPr lang="en-EE"/>
            </a:p>
          </p:txBody>
        </p:sp>
      </p:grpSp>
      <p:grpSp>
        <p:nvGrpSpPr>
          <p:cNvPr id="4" name="Group 4"/>
          <p:cNvGrpSpPr/>
          <p:nvPr/>
        </p:nvGrpSpPr>
        <p:grpSpPr>
          <a:xfrm>
            <a:off x="10143638" y="0"/>
            <a:ext cx="8144362" cy="4071571"/>
            <a:chOff x="0" y="0"/>
            <a:chExt cx="2755006" cy="1377297"/>
          </a:xfrm>
          <a:solidFill>
            <a:schemeClr val="bg1"/>
          </a:solidFill>
        </p:grpSpPr>
        <p:sp>
          <p:nvSpPr>
            <p:cNvPr id="5" name="Freeform 5"/>
            <p:cNvSpPr/>
            <p:nvPr/>
          </p:nvSpPr>
          <p:spPr>
            <a:xfrm>
              <a:off x="0" y="0"/>
              <a:ext cx="2755006" cy="1377297"/>
            </a:xfrm>
            <a:custGeom>
              <a:avLst/>
              <a:gdLst/>
              <a:ahLst/>
              <a:cxnLst/>
              <a:rect l="l" t="t" r="r" b="b"/>
              <a:pathLst>
                <a:path w="2755006" h="1377297">
                  <a:moveTo>
                    <a:pt x="0" y="0"/>
                  </a:moveTo>
                  <a:lnTo>
                    <a:pt x="2755006" y="0"/>
                  </a:lnTo>
                  <a:lnTo>
                    <a:pt x="2755006" y="1377297"/>
                  </a:lnTo>
                  <a:lnTo>
                    <a:pt x="0" y="1377297"/>
                  </a:lnTo>
                  <a:close/>
                </a:path>
              </a:pathLst>
            </a:custGeom>
            <a:grpFill/>
          </p:spPr>
          <p:txBody>
            <a:bodyPr/>
            <a:lstStyle/>
            <a:p>
              <a:endParaRPr lang="en-EE"/>
            </a:p>
          </p:txBody>
        </p:sp>
      </p:grpSp>
      <p:sp>
        <p:nvSpPr>
          <p:cNvPr id="7" name="TextBox 7"/>
          <p:cNvSpPr txBox="1"/>
          <p:nvPr/>
        </p:nvSpPr>
        <p:spPr>
          <a:xfrm>
            <a:off x="1551527" y="3147044"/>
            <a:ext cx="7567073" cy="2961708"/>
          </a:xfrm>
          <a:prstGeom prst="rect">
            <a:avLst/>
          </a:prstGeom>
        </p:spPr>
        <p:txBody>
          <a:bodyPr wrap="square" lIns="0" tIns="0" rIns="0" bIns="0" rtlCol="0" anchor="t">
            <a:spAutoFit/>
          </a:bodyPr>
          <a:lstStyle/>
          <a:p>
            <a:pPr algn="ctr">
              <a:lnSpc>
                <a:spcPts val="7679"/>
              </a:lnSpc>
            </a:pPr>
            <a:r>
              <a:rPr lang="et-EE" sz="6400" dirty="0">
                <a:latin typeface="Poppins" pitchFamily="2" charset="77"/>
                <a:cs typeface="Poppins" pitchFamily="2" charset="77"/>
              </a:rPr>
              <a:t>EUROPASSI TEENUSTE TUNTUS JA KASUTAMINE</a:t>
            </a:r>
            <a:endParaRPr lang="en-US" sz="6400" dirty="0">
              <a:solidFill>
                <a:srgbClr val="000000"/>
              </a:solidFill>
              <a:latin typeface="Poppins" pitchFamily="2" charset="77"/>
              <a:cs typeface="Poppins" pitchFamily="2" charset="77"/>
            </a:endParaRPr>
          </a:p>
        </p:txBody>
      </p:sp>
      <p:grpSp>
        <p:nvGrpSpPr>
          <p:cNvPr id="9" name="Group 9"/>
          <p:cNvGrpSpPr/>
          <p:nvPr/>
        </p:nvGrpSpPr>
        <p:grpSpPr>
          <a:xfrm>
            <a:off x="12264572" y="2114640"/>
            <a:ext cx="3902495" cy="3902495"/>
            <a:chOff x="0" y="0"/>
            <a:chExt cx="6350000" cy="6350000"/>
          </a:xfrm>
          <a:solidFill>
            <a:srgbClr val="C00000"/>
          </a:solidFill>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EE"/>
            </a:p>
          </p:txBody>
        </p:sp>
      </p:grpSp>
      <p:grpSp>
        <p:nvGrpSpPr>
          <p:cNvPr id="12" name="Group 12"/>
          <p:cNvGrpSpPr/>
          <p:nvPr/>
        </p:nvGrpSpPr>
        <p:grpSpPr>
          <a:xfrm>
            <a:off x="3962400" y="9120722"/>
            <a:ext cx="5616856" cy="282960"/>
            <a:chOff x="0" y="0"/>
            <a:chExt cx="9017760" cy="571500"/>
          </a:xfrm>
        </p:grpSpPr>
        <p:sp>
          <p:nvSpPr>
            <p:cNvPr id="13" name="Freeform 13"/>
            <p:cNvSpPr/>
            <p:nvPr/>
          </p:nvSpPr>
          <p:spPr>
            <a:xfrm>
              <a:off x="0" y="255270"/>
              <a:ext cx="9017760" cy="69850"/>
            </a:xfrm>
            <a:custGeom>
              <a:avLst/>
              <a:gdLst/>
              <a:ahLst/>
              <a:cxnLst/>
              <a:rect l="l" t="t" r="r" b="b"/>
              <a:pathLst>
                <a:path w="9017760" h="69850">
                  <a:moveTo>
                    <a:pt x="8726929" y="0"/>
                  </a:moveTo>
                  <a:lnTo>
                    <a:pt x="0" y="0"/>
                  </a:lnTo>
                  <a:lnTo>
                    <a:pt x="0" y="69850"/>
                  </a:lnTo>
                  <a:lnTo>
                    <a:pt x="9017760" y="69850"/>
                  </a:lnTo>
                  <a:lnTo>
                    <a:pt x="9017760" y="0"/>
                  </a:lnTo>
                  <a:close/>
                </a:path>
              </a:pathLst>
            </a:custGeom>
            <a:solidFill>
              <a:srgbClr val="000000"/>
            </a:solidFill>
          </p:spPr>
          <p:txBody>
            <a:bodyPr/>
            <a:lstStyle/>
            <a:p>
              <a:endParaRPr lang="en-EE"/>
            </a:p>
          </p:txBody>
        </p:sp>
      </p:grpSp>
      <p:sp>
        <p:nvSpPr>
          <p:cNvPr id="14" name="TextBox 14"/>
          <p:cNvSpPr txBox="1"/>
          <p:nvPr/>
        </p:nvSpPr>
        <p:spPr>
          <a:xfrm>
            <a:off x="1028700" y="820692"/>
            <a:ext cx="3924300" cy="218008"/>
          </a:xfrm>
          <a:prstGeom prst="rect">
            <a:avLst/>
          </a:prstGeom>
        </p:spPr>
        <p:txBody>
          <a:bodyPr wrap="square" lIns="0" tIns="0" rIns="0" bIns="0" rtlCol="0" anchor="t">
            <a:spAutoFit/>
          </a:bodyPr>
          <a:lstStyle/>
          <a:p>
            <a:pPr>
              <a:lnSpc>
                <a:spcPts val="1680"/>
              </a:lnSpc>
            </a:pPr>
            <a:r>
              <a:rPr lang="en-US" sz="1400" spc="98" dirty="0">
                <a:solidFill>
                  <a:srgbClr val="000000"/>
                </a:solidFill>
                <a:latin typeface="Poppins Medium"/>
              </a:rPr>
              <a:t>DETSEMBER 2023</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22000" y="6017135"/>
            <a:ext cx="4787638" cy="2393819"/>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22000" y="6017135"/>
            <a:ext cx="4787638" cy="2393819"/>
          </a:xfrm>
          <a:prstGeom prst="rect">
            <a:avLst/>
          </a:prstGeom>
        </p:spPr>
      </p:pic>
      <p:sp>
        <p:nvSpPr>
          <p:cNvPr id="17" name="TextBox 15">
            <a:extLst>
              <a:ext uri="{FF2B5EF4-FFF2-40B4-BE49-F238E27FC236}">
                <a16:creationId xmlns:a16="http://schemas.microsoft.com/office/drawing/2014/main" id="{6EA07000-1252-814C-AD73-F34866ED1A87}"/>
              </a:ext>
            </a:extLst>
          </p:cNvPr>
          <p:cNvSpPr txBox="1"/>
          <p:nvPr/>
        </p:nvSpPr>
        <p:spPr>
          <a:xfrm>
            <a:off x="1258016" y="9206592"/>
            <a:ext cx="3390776" cy="218008"/>
          </a:xfrm>
          <a:prstGeom prst="rect">
            <a:avLst/>
          </a:prstGeom>
        </p:spPr>
        <p:txBody>
          <a:bodyPr wrap="square" lIns="0" tIns="0" rIns="0" bIns="0" rtlCol="0" anchor="t">
            <a:spAutoFit/>
          </a:bodyPr>
          <a:lstStyle/>
          <a:p>
            <a:pPr>
              <a:lnSpc>
                <a:spcPts val="1680"/>
              </a:lnSpc>
            </a:pPr>
            <a:r>
              <a:rPr lang="en-US" sz="1400" spc="98" dirty="0">
                <a:solidFill>
                  <a:srgbClr val="000000"/>
                </a:solidFill>
                <a:latin typeface="Poppins Medium"/>
              </a:rPr>
              <a:t>EESTI UURINGUKESKUS OÜ</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50" y="794451"/>
            <a:ext cx="17640300" cy="400110"/>
          </a:xfrm>
          <a:prstGeom prst="rect">
            <a:avLst/>
          </a:prstGeom>
        </p:spPr>
        <p:txBody>
          <a:bodyPr wrap="square" lIns="0" tIns="0" rIns="0" bIns="0" rtlCol="0" anchor="t">
            <a:spAutoFit/>
          </a:bodyPr>
          <a:lstStyle/>
          <a:p>
            <a:pPr algn="ctr"/>
            <a:endParaRPr lang="en-US" sz="2600" dirty="0">
              <a:solidFill>
                <a:srgbClr val="000000"/>
              </a:solidFill>
              <a:latin typeface="Poppins Medium"/>
            </a:endParaRPr>
          </a:p>
        </p:txBody>
      </p:sp>
      <p:grpSp>
        <p:nvGrpSpPr>
          <p:cNvPr id="8" name="Group 9">
            <a:extLst>
              <a:ext uri="{FF2B5EF4-FFF2-40B4-BE49-F238E27FC236}">
                <a16:creationId xmlns:a16="http://schemas.microsoft.com/office/drawing/2014/main" id="{36F17694-2125-8D49-91D7-15AB33C683C0}"/>
              </a:ext>
            </a:extLst>
          </p:cNvPr>
          <p:cNvGrpSpPr/>
          <p:nvPr/>
        </p:nvGrpSpPr>
        <p:grpSpPr>
          <a:xfrm>
            <a:off x="4152900" y="9105986"/>
            <a:ext cx="11225802" cy="218008"/>
            <a:chOff x="0" y="0"/>
            <a:chExt cx="25294954" cy="571500"/>
          </a:xfrm>
        </p:grpSpPr>
        <p:sp>
          <p:nvSpPr>
            <p:cNvPr id="9" name="Freeform 10">
              <a:extLst>
                <a:ext uri="{FF2B5EF4-FFF2-40B4-BE49-F238E27FC236}">
                  <a16:creationId xmlns:a16="http://schemas.microsoft.com/office/drawing/2014/main" id="{589DD94F-EDEB-044B-9ADC-1E488485AD36}"/>
                </a:ext>
              </a:extLst>
            </p:cNvPr>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EE"/>
            </a:p>
          </p:txBody>
        </p:sp>
      </p:grpSp>
      <p:sp>
        <p:nvSpPr>
          <p:cNvPr id="10" name="TextBox 14">
            <a:extLst>
              <a:ext uri="{FF2B5EF4-FFF2-40B4-BE49-F238E27FC236}">
                <a16:creationId xmlns:a16="http://schemas.microsoft.com/office/drawing/2014/main" id="{D46C5C41-6074-8642-BB0B-594F47F7EC73}"/>
              </a:ext>
            </a:extLst>
          </p:cNvPr>
          <p:cNvSpPr txBox="1"/>
          <p:nvPr/>
        </p:nvSpPr>
        <p:spPr>
          <a:xfrm>
            <a:off x="15489196" y="9109104"/>
            <a:ext cx="1884404" cy="218008"/>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DETSEMBER 2023</a:t>
            </a:r>
          </a:p>
        </p:txBody>
      </p:sp>
      <p:sp>
        <p:nvSpPr>
          <p:cNvPr id="11" name="TextBox 15">
            <a:extLst>
              <a:ext uri="{FF2B5EF4-FFF2-40B4-BE49-F238E27FC236}">
                <a16:creationId xmlns:a16="http://schemas.microsoft.com/office/drawing/2014/main" id="{F5FAC864-EC29-EF4F-9788-FF31D3F86FB7}"/>
              </a:ext>
            </a:extLst>
          </p:cNvPr>
          <p:cNvSpPr txBox="1"/>
          <p:nvPr/>
        </p:nvSpPr>
        <p:spPr>
          <a:xfrm>
            <a:off x="1143000" y="9109104"/>
            <a:ext cx="4573212" cy="218008"/>
          </a:xfrm>
          <a:prstGeom prst="rect">
            <a:avLst/>
          </a:prstGeom>
        </p:spPr>
        <p:txBody>
          <a:bodyPr lIns="0" tIns="0" rIns="0" bIns="0" rtlCol="0" anchor="t">
            <a:spAutoFit/>
          </a:bodyPr>
          <a:lstStyle/>
          <a:p>
            <a:pPr>
              <a:lnSpc>
                <a:spcPts val="1680"/>
              </a:lnSpc>
            </a:pPr>
            <a:r>
              <a:rPr lang="en-US" sz="1400" spc="98" dirty="0">
                <a:solidFill>
                  <a:srgbClr val="000000"/>
                </a:solidFill>
                <a:latin typeface="Poppins Medium"/>
              </a:rPr>
              <a:t>EESTI UURINGUKESKUS OÜ</a:t>
            </a:r>
          </a:p>
        </p:txBody>
      </p:sp>
      <p:sp>
        <p:nvSpPr>
          <p:cNvPr id="5" name="TextBox 4">
            <a:extLst>
              <a:ext uri="{FF2B5EF4-FFF2-40B4-BE49-F238E27FC236}">
                <a16:creationId xmlns:a16="http://schemas.microsoft.com/office/drawing/2014/main" id="{4E7DD6BB-8A52-C8D6-7F19-96493D7E9976}"/>
              </a:ext>
            </a:extLst>
          </p:cNvPr>
          <p:cNvSpPr txBox="1"/>
          <p:nvPr/>
        </p:nvSpPr>
        <p:spPr>
          <a:xfrm>
            <a:off x="1676400" y="1422051"/>
            <a:ext cx="14325600" cy="6555641"/>
          </a:xfrm>
          <a:prstGeom prst="rect">
            <a:avLst/>
          </a:prstGeom>
          <a:noFill/>
        </p:spPr>
        <p:txBody>
          <a:bodyPr wrap="square">
            <a:spAutoFit/>
          </a:bodyPr>
          <a:lstStyle/>
          <a:p>
            <a:r>
              <a:rPr lang="et-EE" sz="2000" b="1" dirty="0">
                <a:latin typeface="Poppins" pitchFamily="2" charset="77"/>
                <a:ea typeface="Georgia" charset="0"/>
                <a:cs typeface="Poppins" pitchFamily="2" charset="77"/>
              </a:rPr>
              <a:t>Sidusrühmad tutvustavad või kasutavad Europassi teenuseid pigem harva. Võrreldes 2017. aastaga on sidusrühmadel Europassi  teenustest jätkuvalt kõige enam kogemust CV vormiga. Kõige enam kasutatakse CV vormi ja Europassi õpirände tunnistust seoses </a:t>
            </a:r>
            <a:r>
              <a:rPr lang="et-EE" sz="2000" b="1" dirty="0" err="1">
                <a:latin typeface="Poppins" pitchFamily="2" charset="77"/>
                <a:ea typeface="Georgia" charset="0"/>
                <a:cs typeface="Poppins" pitchFamily="2" charset="77"/>
              </a:rPr>
              <a:t>Erasmus</a:t>
            </a:r>
            <a:r>
              <a:rPr lang="et-EE" sz="2000" b="1" dirty="0">
                <a:latin typeface="Poppins" pitchFamily="2" charset="77"/>
                <a:ea typeface="Georgia" charset="0"/>
                <a:cs typeface="Poppins" pitchFamily="2" charset="77"/>
              </a:rPr>
              <a:t>+ programmiga, mis on paljudes koolides ka kohustuslik.</a:t>
            </a:r>
          </a:p>
          <a:p>
            <a:pPr marL="0" indent="0">
              <a:buNone/>
            </a:pPr>
            <a:r>
              <a:rPr lang="et-EE" sz="2000" i="1" dirty="0">
                <a:latin typeface="Poppins" pitchFamily="2" charset="77"/>
                <a:ea typeface="Georgia" charset="0"/>
                <a:cs typeface="Poppins" pitchFamily="2" charset="77"/>
              </a:rPr>
              <a:t>„Meil osad õpetajad kasutavad õpirände tunnistust kohustusliku täiendkoolituse tõendina.“</a:t>
            </a:r>
          </a:p>
          <a:p>
            <a:pPr marL="0" indent="0">
              <a:buNone/>
            </a:pPr>
            <a:r>
              <a:rPr lang="et-EE" sz="2000" i="1" dirty="0">
                <a:latin typeface="Poppins" pitchFamily="2" charset="77"/>
                <a:ea typeface="Georgia" charset="0"/>
                <a:cs typeface="Poppins" pitchFamily="2" charset="77"/>
              </a:rPr>
              <a:t>„Meie koolis on Europassi CV koostamine </a:t>
            </a:r>
            <a:r>
              <a:rPr lang="et-EE" sz="2000" i="1" dirty="0" err="1">
                <a:latin typeface="Poppins" pitchFamily="2" charset="77"/>
                <a:ea typeface="Georgia" charset="0"/>
                <a:cs typeface="Poppins" pitchFamily="2" charset="77"/>
              </a:rPr>
              <a:t>Erasmus</a:t>
            </a:r>
            <a:r>
              <a:rPr lang="et-EE" sz="2000" i="1" dirty="0">
                <a:latin typeface="Poppins" pitchFamily="2" charset="77"/>
                <a:ea typeface="Georgia" charset="0"/>
                <a:cs typeface="Poppins" pitchFamily="2" charset="77"/>
              </a:rPr>
              <a:t>+ programmi osa.“</a:t>
            </a:r>
          </a:p>
          <a:p>
            <a:pPr marL="0" indent="0">
              <a:buNone/>
            </a:pPr>
            <a:endParaRPr lang="et-EE" sz="2000" i="1" dirty="0">
              <a:latin typeface="Poppins" pitchFamily="2" charset="77"/>
              <a:ea typeface="Georgia" charset="0"/>
              <a:cs typeface="Poppins" pitchFamily="2" charset="77"/>
            </a:endParaRPr>
          </a:p>
          <a:p>
            <a:r>
              <a:rPr lang="et-EE" sz="2000" b="1" dirty="0">
                <a:latin typeface="Poppins" pitchFamily="2" charset="77"/>
                <a:ea typeface="Georgia" charset="0"/>
                <a:cs typeface="Poppins" pitchFamily="2" charset="77"/>
              </a:rPr>
              <a:t>Teisi teenuseid (keelekvalifikatsioon, kutsetunnistuse- ja diplomilisa) kasutatakse pigem harvadel juhtudel. Vähesed uuringus osalejad olid kokku puutunud ka Europassi kodulehel olevate õppematerjalidega ja digipädevuse  hindamisega.</a:t>
            </a:r>
          </a:p>
          <a:p>
            <a:pPr marL="0" indent="0">
              <a:buNone/>
            </a:pPr>
            <a:r>
              <a:rPr lang="en-EE" sz="2000" i="1" dirty="0">
                <a:latin typeface="Poppins" pitchFamily="2" charset="77"/>
                <a:ea typeface="Times New Roman" panose="02020603050405020304" pitchFamily="18" charset="0"/>
                <a:cs typeface="Poppins" pitchFamily="2" charset="77"/>
              </a:rPr>
              <a:t>”M</a:t>
            </a:r>
            <a:r>
              <a:rPr lang="en-EE" sz="2000" i="1" dirty="0">
                <a:effectLst/>
                <a:latin typeface="Poppins" pitchFamily="2" charset="77"/>
                <a:ea typeface="Times New Roman" panose="02020603050405020304" pitchFamily="18" charset="0"/>
                <a:cs typeface="Poppins" pitchFamily="2" charset="77"/>
              </a:rPr>
              <a:t>eil on olnud siiani </a:t>
            </a:r>
            <a:r>
              <a:rPr lang="en-EE" sz="2000" i="1" dirty="0">
                <a:latin typeface="Poppins" pitchFamily="2" charset="77"/>
                <a:ea typeface="Times New Roman" panose="02020603050405020304" pitchFamily="18" charset="0"/>
                <a:cs typeface="Poppins" pitchFamily="2" charset="77"/>
              </a:rPr>
              <a:t>Er</a:t>
            </a:r>
            <a:r>
              <a:rPr lang="en-EE" sz="2000" i="1" dirty="0">
                <a:effectLst/>
                <a:latin typeface="Poppins" pitchFamily="2" charset="77"/>
                <a:ea typeface="Times New Roman" panose="02020603050405020304" pitchFamily="18" charset="0"/>
                <a:cs typeface="Poppins" pitchFamily="2" charset="77"/>
              </a:rPr>
              <a:t>asmus+ programmis teine keeleõppe süsteem. Keeleoskustaseme test on nüüd ka vabatahtlik. Seetõttu seda võmalust paljudel juhtudel ei kasutata.”</a:t>
            </a:r>
          </a:p>
          <a:p>
            <a:pPr marL="0" indent="0">
              <a:buNone/>
            </a:pPr>
            <a:r>
              <a:rPr lang="en-EE" sz="2000" i="1" dirty="0">
                <a:latin typeface="Poppins" pitchFamily="2" charset="77"/>
                <a:ea typeface="Times New Roman" panose="02020603050405020304" pitchFamily="18" charset="0"/>
                <a:cs typeface="Poppins" pitchFamily="2" charset="77"/>
              </a:rPr>
              <a:t>“ Meie teeme Erasmus+ programmi raames välismaale rändajatega</a:t>
            </a:r>
            <a:r>
              <a:rPr lang="en-EE" sz="2000" i="1" dirty="0">
                <a:effectLst/>
                <a:latin typeface="Poppins" pitchFamily="2" charset="77"/>
                <a:ea typeface="Times New Roman" panose="02020603050405020304" pitchFamily="18" charset="0"/>
                <a:cs typeface="Poppins" pitchFamily="2" charset="77"/>
              </a:rPr>
              <a:t> vestluse inglise keeles. Keelekursust nad tegelikult ajaliselt ei jõua teha, eks see keel tuleb ka keelekeskkonnas, sõltub millist tööd sa teed.”</a:t>
            </a:r>
            <a:endParaRPr lang="et-EE" sz="2000" i="1" dirty="0">
              <a:latin typeface="Poppins" pitchFamily="2" charset="77"/>
              <a:ea typeface="Georgia" charset="0"/>
              <a:cs typeface="Poppins" pitchFamily="2" charset="77"/>
            </a:endParaRPr>
          </a:p>
          <a:p>
            <a:pPr marL="0" indent="0">
              <a:buNone/>
            </a:pPr>
            <a:r>
              <a:rPr lang="et-EE" sz="2000" i="1" dirty="0">
                <a:latin typeface="Poppins" pitchFamily="2" charset="77"/>
                <a:ea typeface="Georgia" charset="0"/>
                <a:cs typeface="Poppins" pitchFamily="2" charset="77"/>
              </a:rPr>
              <a:t>“Mõned üksikud õpilased on teinud Europassi kodulehel keelekvalifikatsiooni hindamise, kuid enamus õpilasi, kes lähevad välismaale, kas ei otsi seda kohta või ei leia seda üles, enamasti hindavad nad ise oma oskusi.“</a:t>
            </a:r>
          </a:p>
          <a:p>
            <a:pPr marL="0" indent="0">
              <a:buNone/>
            </a:pPr>
            <a:r>
              <a:rPr lang="et-EE" sz="2000" i="1" dirty="0">
                <a:latin typeface="Poppins" pitchFamily="2" charset="77"/>
                <a:ea typeface="Georgia" charset="0"/>
                <a:cs typeface="Poppins" pitchFamily="2" charset="77"/>
              </a:rPr>
              <a:t>„K</a:t>
            </a:r>
            <a:r>
              <a:rPr lang="en-EE" sz="2000" i="1" dirty="0">
                <a:effectLst/>
                <a:latin typeface="Poppins" pitchFamily="2" charset="77"/>
                <a:ea typeface="Times New Roman" panose="02020603050405020304" pitchFamily="18" charset="0"/>
                <a:cs typeface="Poppins" pitchFamily="2" charset="77"/>
              </a:rPr>
              <a:t>una ma olen informaatikaõpetaja, siis seoses kampaaniaga “Euroopasse!” tegin 8. klassiga Europassi digioskuste testi läbi.”</a:t>
            </a:r>
            <a:endParaRPr lang="et-EE" sz="2000" i="1" dirty="0">
              <a:latin typeface="Poppins" pitchFamily="2" charset="77"/>
              <a:ea typeface="Georgia" charset="0"/>
              <a:cs typeface="Poppins" pitchFamily="2" charset="77"/>
            </a:endParaRPr>
          </a:p>
          <a:p>
            <a:pPr marL="0" indent="0">
              <a:buNone/>
            </a:pPr>
            <a:r>
              <a:rPr lang="en-EE" sz="2000" i="1" dirty="0">
                <a:effectLst/>
                <a:latin typeface="Poppins" pitchFamily="2" charset="77"/>
                <a:ea typeface="Times New Roman" panose="02020603050405020304" pitchFamily="18" charset="0"/>
                <a:cs typeface="Poppins" pitchFamily="2" charset="77"/>
              </a:rPr>
              <a:t>“Ma ei tea mitte ühtegi inimest, kellel oleks vaja olnud seda õpirändetunnistust või neid kutsekvalifikatsioone. </a:t>
            </a:r>
            <a:r>
              <a:rPr lang="en-EE" sz="2000" i="1" dirty="0">
                <a:latin typeface="Poppins" pitchFamily="2" charset="77"/>
                <a:ea typeface="Times New Roman" panose="02020603050405020304" pitchFamily="18" charset="0"/>
                <a:cs typeface="Poppins" pitchFamily="2" charset="77"/>
              </a:rPr>
              <a:t>M</a:t>
            </a:r>
            <a:r>
              <a:rPr lang="en-EE" sz="2000" i="1" dirty="0">
                <a:effectLst/>
                <a:latin typeface="Poppins" pitchFamily="2" charset="77"/>
                <a:ea typeface="Times New Roman" panose="02020603050405020304" pitchFamily="18" charset="0"/>
                <a:cs typeface="Poppins" pitchFamily="2" charset="77"/>
              </a:rPr>
              <a:t>a arvan, et seda on küll kasutatud, aga ma arvan, et see osakaal on lihtsalt väga-väga väike.”</a:t>
            </a:r>
          </a:p>
          <a:p>
            <a:pPr marL="0" indent="0">
              <a:buNone/>
            </a:pPr>
            <a:endParaRPr lang="et-EE" sz="2000" dirty="0">
              <a:latin typeface="Poppins" pitchFamily="2" charset="77"/>
              <a:ea typeface="Georgia" charset="0"/>
              <a:cs typeface="Poppins" pitchFamily="2" charset="77"/>
            </a:endParaRPr>
          </a:p>
        </p:txBody>
      </p:sp>
    </p:spTree>
    <p:extLst>
      <p:ext uri="{BB962C8B-B14F-4D97-AF65-F5344CB8AC3E}">
        <p14:creationId xmlns:p14="http://schemas.microsoft.com/office/powerpoint/2010/main" val="162799141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16385</TotalTime>
  <Words>4646</Words>
  <Application>Microsoft Macintosh PowerPoint</Application>
  <PresentationFormat>Custom</PresentationFormat>
  <Paragraphs>215</Paragraphs>
  <Slides>23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Poppins</vt:lpstr>
      <vt:lpstr>Calibri</vt:lpstr>
      <vt:lpstr>Poppins Medium</vt:lpstr>
      <vt:lpstr>Avenir Next Condensed</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Pille Hillep</cp:lastModifiedBy>
  <cp:revision>262</cp:revision>
  <dcterms:created xsi:type="dcterms:W3CDTF">2006-08-16T00:00:00Z</dcterms:created>
  <dcterms:modified xsi:type="dcterms:W3CDTF">2023-12-17T21:38:54Z</dcterms:modified>
  <dc:identifier>DAEm-llMW4Y</dc:identifier>
</cp:coreProperties>
</file>