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20"/>
  </p:notesMasterIdLst>
  <p:sldIdLst>
    <p:sldId id="274" r:id="rId3"/>
    <p:sldId id="308" r:id="rId4"/>
    <p:sldId id="309" r:id="rId5"/>
    <p:sldId id="292" r:id="rId6"/>
    <p:sldId id="306" r:id="rId7"/>
    <p:sldId id="297" r:id="rId8"/>
    <p:sldId id="301" r:id="rId9"/>
    <p:sldId id="290" r:id="rId10"/>
    <p:sldId id="303" r:id="rId11"/>
    <p:sldId id="304" r:id="rId12"/>
    <p:sldId id="296" r:id="rId13"/>
    <p:sldId id="293" r:id="rId14"/>
    <p:sldId id="295" r:id="rId15"/>
    <p:sldId id="302" r:id="rId16"/>
    <p:sldId id="300" r:id="rId17"/>
    <p:sldId id="307" r:id="rId18"/>
    <p:sldId id="276" r:id="rId19"/>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CA7834"/>
    <a:srgbClr val="E6C5A4"/>
    <a:srgbClr val="5283BE"/>
    <a:srgbClr val="0099FF"/>
    <a:srgbClr val="D270A8"/>
    <a:srgbClr val="E6E6E6"/>
    <a:srgbClr val="CA5698"/>
    <a:srgbClr val="73C4CF"/>
    <a:srgbClr val="64D0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61634" autoAdjust="0"/>
  </p:normalViewPr>
  <p:slideViewPr>
    <p:cSldViewPr snapToGrid="0">
      <p:cViewPr>
        <p:scale>
          <a:sx n="75" d="100"/>
          <a:sy n="75" d="100"/>
        </p:scale>
        <p:origin x="374"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EDC261-09DA-4A6A-B0A7-C28CB4BBF586}" type="datetimeFigureOut">
              <a:rPr lang="et-EE" smtClean="0"/>
              <a:t>25.01.2024</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3EF2D-229C-4730-9C32-EEAFAD0495B9}" type="slidenum">
              <a:rPr lang="et-EE" smtClean="0"/>
              <a:t>‹#›</a:t>
            </a:fld>
            <a:endParaRPr lang="et-EE"/>
          </a:p>
        </p:txBody>
      </p:sp>
    </p:spTree>
    <p:extLst>
      <p:ext uri="{BB962C8B-B14F-4D97-AF65-F5344CB8AC3E}">
        <p14:creationId xmlns:p14="http://schemas.microsoft.com/office/powerpoint/2010/main" val="2595973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t-EE" sz="1200" dirty="0">
              <a:effectLst/>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B13EF2D-229C-4730-9C32-EEAFAD0495B9}" type="slidenum">
              <a:rPr lang="et-EE" smtClean="0"/>
              <a:t>1</a:t>
            </a:fld>
            <a:endParaRPr lang="et-EE"/>
          </a:p>
        </p:txBody>
      </p:sp>
    </p:spTree>
    <p:extLst>
      <p:ext uri="{BB962C8B-B14F-4D97-AF65-F5344CB8AC3E}">
        <p14:creationId xmlns:p14="http://schemas.microsoft.com/office/powerpoint/2010/main" val="120504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Kalurite lehe näide. </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Aga kui tekst on ikkagi õigustatud, siis tuleks ka seda struktureerida. </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10</a:t>
            </a:fld>
            <a:endParaRPr lang="et-EE">
              <a:solidFill>
                <a:prstClr val="black"/>
              </a:solidFill>
            </a:endParaRPr>
          </a:p>
        </p:txBody>
      </p:sp>
    </p:spTree>
    <p:extLst>
      <p:ext uri="{BB962C8B-B14F-4D97-AF65-F5344CB8AC3E}">
        <p14:creationId xmlns:p14="http://schemas.microsoft.com/office/powerpoint/2010/main" val="3286383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Lõplikud valikud sõltuvad üldisest stiilist. </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800" dirty="0" err="1">
                <a:effectLst/>
                <a:latin typeface="Calibri" panose="020F0502020204030204" pitchFamily="34" charset="0"/>
                <a:ea typeface="Calibri" panose="020F0502020204030204" pitchFamily="34" charset="0"/>
                <a:cs typeface="Times New Roman" panose="02020603050405020304" pitchFamily="18" charset="0"/>
              </a:rPr>
              <a:t>Tegelt</a:t>
            </a:r>
            <a:r>
              <a:rPr lang="et-EE" sz="1800" dirty="0">
                <a:effectLst/>
                <a:latin typeface="Calibri" panose="020F0502020204030204" pitchFamily="34" charset="0"/>
                <a:ea typeface="Calibri" panose="020F0502020204030204" pitchFamily="34" charset="0"/>
                <a:cs typeface="Times New Roman" panose="02020603050405020304" pitchFamily="18" charset="0"/>
              </a:rPr>
              <a:t> peetakse heaks tavaks ka seda, et ühte sõna ei jäeta üksikuna reale. Kui seda on võimalik nii teha, siis on eriti tubli </a:t>
            </a:r>
            <a:r>
              <a:rPr lang="et-EE" sz="1800" dirty="0" err="1">
                <a:effectLst/>
                <a:latin typeface="Calibri" panose="020F0502020204030204" pitchFamily="34" charset="0"/>
                <a:ea typeface="Calibri" panose="020F0502020204030204" pitchFamily="34" charset="0"/>
                <a:cs typeface="Times New Roman" panose="02020603050405020304" pitchFamily="18" charset="0"/>
              </a:rPr>
              <a:t>copy</a:t>
            </a:r>
            <a:r>
              <a:rPr lang="et-EE" sz="1800" dirty="0">
                <a:effectLst/>
                <a:latin typeface="Calibri" panose="020F0502020204030204" pitchFamily="34" charset="0"/>
                <a:ea typeface="Calibri" panose="020F0502020204030204" pitchFamily="34" charset="0"/>
                <a:cs typeface="Times New Roman" panose="02020603050405020304" pitchFamily="18" charset="0"/>
              </a:rPr>
              <a:t> </a:t>
            </a:r>
            <a:r>
              <a:rPr lang="et-EE" sz="1800" dirty="0" err="1">
                <a:effectLst/>
                <a:latin typeface="Calibri" panose="020F0502020204030204" pitchFamily="34" charset="0"/>
                <a:ea typeface="Calibri" panose="020F0502020204030204" pitchFamily="34" charset="0"/>
                <a:cs typeface="Times New Roman" panose="02020603050405020304" pitchFamily="18" charset="0"/>
              </a:rPr>
              <a:t>writer</a:t>
            </a:r>
            <a:r>
              <a:rPr lang="et-EE" sz="1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11</a:t>
            </a:fld>
            <a:endParaRPr lang="et-EE">
              <a:solidFill>
                <a:prstClr val="black"/>
              </a:solidFill>
            </a:endParaRPr>
          </a:p>
        </p:txBody>
      </p:sp>
    </p:spTree>
    <p:extLst>
      <p:ext uri="{BB962C8B-B14F-4D97-AF65-F5344CB8AC3E}">
        <p14:creationId xmlns:p14="http://schemas.microsoft.com/office/powerpoint/2010/main" val="35449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Lõplikud valikud sõltuvad üldisest stiilist. </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12</a:t>
            </a:fld>
            <a:endParaRPr lang="et-EE">
              <a:solidFill>
                <a:prstClr val="black"/>
              </a:solidFill>
            </a:endParaRPr>
          </a:p>
        </p:txBody>
      </p:sp>
    </p:spTree>
    <p:extLst>
      <p:ext uri="{BB962C8B-B14F-4D97-AF65-F5344CB8AC3E}">
        <p14:creationId xmlns:p14="http://schemas.microsoft.com/office/powerpoint/2010/main" val="2981859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Korporatiivvärvid!</a:t>
            </a:r>
          </a:p>
        </p:txBody>
      </p:sp>
      <p:sp>
        <p:nvSpPr>
          <p:cNvPr id="4" name="Slide Number Placeholder 3"/>
          <p:cNvSpPr>
            <a:spLocks noGrp="1"/>
          </p:cNvSpPr>
          <p:nvPr>
            <p:ph type="sldNum" sz="quarter" idx="5"/>
          </p:nvPr>
        </p:nvSpPr>
        <p:spPr/>
        <p:txBody>
          <a:bodyPr/>
          <a:lstStyle/>
          <a:p>
            <a:fld id="{BB13EF2D-229C-4730-9C32-EEAFAD0495B9}" type="slidenum">
              <a:rPr lang="et-EE" smtClean="0"/>
              <a:t>13</a:t>
            </a:fld>
            <a:endParaRPr lang="et-EE"/>
          </a:p>
        </p:txBody>
      </p:sp>
    </p:spTree>
    <p:extLst>
      <p:ext uri="{BB962C8B-B14F-4D97-AF65-F5344CB8AC3E}">
        <p14:creationId xmlns:p14="http://schemas.microsoft.com/office/powerpoint/2010/main" val="2915321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BB13EF2D-229C-4730-9C32-EEAFAD0495B9}" type="slidenum">
              <a:rPr lang="et-EE" smtClean="0"/>
              <a:t>14</a:t>
            </a:fld>
            <a:endParaRPr lang="et-EE"/>
          </a:p>
        </p:txBody>
      </p:sp>
    </p:spTree>
    <p:extLst>
      <p:ext uri="{BB962C8B-B14F-4D97-AF65-F5344CB8AC3E}">
        <p14:creationId xmlns:p14="http://schemas.microsoft.com/office/powerpoint/2010/main" val="480559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BB13EF2D-229C-4730-9C32-EEAFAD0495B9}" type="slidenum">
              <a:rPr lang="et-EE" smtClean="0"/>
              <a:t>15</a:t>
            </a:fld>
            <a:endParaRPr lang="et-EE"/>
          </a:p>
        </p:txBody>
      </p:sp>
    </p:spTree>
    <p:extLst>
      <p:ext uri="{BB962C8B-B14F-4D97-AF65-F5344CB8AC3E}">
        <p14:creationId xmlns:p14="http://schemas.microsoft.com/office/powerpoint/2010/main" val="2430487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BB13EF2D-229C-4730-9C32-EEAFAD0495B9}" type="slidenum">
              <a:rPr lang="et-EE" smtClean="0"/>
              <a:t>16</a:t>
            </a:fld>
            <a:endParaRPr lang="et-EE"/>
          </a:p>
        </p:txBody>
      </p:sp>
    </p:spTree>
    <p:extLst>
      <p:ext uri="{BB962C8B-B14F-4D97-AF65-F5344CB8AC3E}">
        <p14:creationId xmlns:p14="http://schemas.microsoft.com/office/powerpoint/2010/main" val="362823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BB13EF2D-229C-4730-9C32-EEAFAD0495B9}" type="slidenum">
              <a:rPr lang="et-EE" smtClean="0"/>
              <a:t>2</a:t>
            </a:fld>
            <a:endParaRPr lang="et-EE"/>
          </a:p>
        </p:txBody>
      </p:sp>
    </p:spTree>
    <p:extLst>
      <p:ext uri="{BB962C8B-B14F-4D97-AF65-F5344CB8AC3E}">
        <p14:creationId xmlns:p14="http://schemas.microsoft.com/office/powerpoint/2010/main" val="3618776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BB13EF2D-229C-4730-9C32-EEAFAD0495B9}" type="slidenum">
              <a:rPr lang="et-EE" smtClean="0"/>
              <a:t>3</a:t>
            </a:fld>
            <a:endParaRPr lang="et-EE"/>
          </a:p>
        </p:txBody>
      </p:sp>
    </p:spTree>
    <p:extLst>
      <p:ext uri="{BB962C8B-B14F-4D97-AF65-F5344CB8AC3E}">
        <p14:creationId xmlns:p14="http://schemas.microsoft.com/office/powerpoint/2010/main" val="3337258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Lähtu neist kolmest peamisest etapist ja just selles järjekorras</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4</a:t>
            </a:fld>
            <a:endParaRPr lang="et-EE">
              <a:solidFill>
                <a:prstClr val="black"/>
              </a:solidFill>
            </a:endParaRPr>
          </a:p>
        </p:txBody>
      </p:sp>
    </p:spTree>
    <p:extLst>
      <p:ext uri="{BB962C8B-B14F-4D97-AF65-F5344CB8AC3E}">
        <p14:creationId xmlns:p14="http://schemas.microsoft.com/office/powerpoint/2010/main" val="27830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t-EE" sz="1800" dirty="0">
                <a:effectLst/>
                <a:latin typeface="Calibri" panose="020F0502020204030204" pitchFamily="34" charset="0"/>
                <a:cs typeface="Times New Roman" panose="02020603050405020304" pitchFamily="18" charset="0"/>
              </a:rPr>
              <a:t>Infoarhitektuuri all mõistetakse kogu lehe ehitamist, alates peamenüüpunktidest kuni detailse sisuni alamlehtedel ehk</a:t>
            </a:r>
            <a:r>
              <a:rPr lang="et-EE" sz="1800" b="1" dirty="0">
                <a:effectLst/>
                <a:latin typeface="Calibri" panose="020F0502020204030204" pitchFamily="34" charset="0"/>
                <a:cs typeface="Times New Roman" panose="02020603050405020304" pitchFamily="18" charset="0"/>
              </a:rPr>
              <a:t> kokkuvõtvalt kogu sisu efektiivset organiseerimist</a:t>
            </a:r>
            <a:r>
              <a:rPr lang="et-EE" sz="1800" dirty="0">
                <a:effectLst/>
                <a:latin typeface="Calibri" panose="020F0502020204030204" pitchFamily="34" charset="0"/>
                <a:cs typeface="Times New Roman" panose="02020603050405020304" pitchFamily="18" charset="0"/>
              </a:rPr>
              <a:t>. See on nähtamatu seni, kuni see on tehtud hästi. Kui see pole hästi tehtud, siis me hakkame seda märkama. Kuna teil on lehed olemas, siis saame seda kõike vaadelda ka kitsamalt ja keskenduda sellele, mida ja kuidas kuvatakse mõnel konkreetsel alamlehel. </a:t>
            </a:r>
            <a:endParaRPr lang="et-EE" sz="1800" dirty="0"/>
          </a:p>
          <a:p>
            <a:pPr marL="0" marR="0" lvl="0" indent="0" algn="l" defTabSz="914400" rtl="0" eaLnBrk="1" fontAlgn="auto" latinLnBrk="0" hangingPunct="1">
              <a:lnSpc>
                <a:spcPct val="107000"/>
              </a:lnSpc>
              <a:spcBef>
                <a:spcPts val="0"/>
              </a:spcBef>
              <a:spcAft>
                <a:spcPts val="800"/>
              </a:spcAft>
              <a:buClrTx/>
              <a:buSzTx/>
              <a:buFontTx/>
              <a:buNone/>
              <a:tabLst/>
              <a:defRPr/>
            </a:pPr>
            <a:endParaRPr lang="et-EE"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t-EE" sz="1800" dirty="0">
                <a:effectLst/>
                <a:latin typeface="Calibri" panose="020F0502020204030204" pitchFamily="34" charset="0"/>
                <a:cs typeface="Times New Roman" panose="02020603050405020304" pitchFamily="18" charset="0"/>
              </a:rPr>
              <a:t>Igal juhul see algab külastaja kaardistamisega. Kutse andja jaoks tähendab see kutse taotlejat, erialase väljaõppe pakkujat või koordinaatorit, kes kord aastas teie kodulehed üle vaatab ja hindab, kas kõik vajalik info on olemas.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t-EE"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t-EE" sz="1800" dirty="0">
                <a:effectLst/>
                <a:latin typeface="Calibri" panose="020F0502020204030204" pitchFamily="34" charset="0"/>
                <a:cs typeface="Times New Roman" panose="02020603050405020304" pitchFamily="18" charset="0"/>
              </a:rPr>
              <a:t>Kindlasti vajalik ongi olemas, aga minu ülesanne täna on </a:t>
            </a:r>
            <a:r>
              <a:rPr lang="et-EE" sz="1800" b="1" dirty="0">
                <a:effectLst/>
                <a:latin typeface="Calibri" panose="020F0502020204030204" pitchFamily="34" charset="0"/>
                <a:cs typeface="Times New Roman" panose="02020603050405020304" pitchFamily="18" charset="0"/>
              </a:rPr>
              <a:t>panna teid küsima, kuidas näeb seda lehe külastaja. </a:t>
            </a:r>
            <a:r>
              <a:rPr lang="et-EE" sz="1800" b="1" dirty="0">
                <a:effectLst/>
                <a:latin typeface="Calibri" panose="020F0502020204030204" pitchFamily="34" charset="0"/>
                <a:ea typeface="Calibri" panose="020F0502020204030204" pitchFamily="34" charset="0"/>
                <a:cs typeface="Times New Roman" panose="02020603050405020304" pitchFamily="18" charset="0"/>
              </a:rPr>
              <a:t>Kas see teekond, mida ta info otsimisel läbib, on loogiline, kas see on lihtsasti navigeeritav, kas teie jäetud viited juhatavad teda õigesse kohta</a:t>
            </a:r>
            <a:r>
              <a:rPr lang="et-EE"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t-EE"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t-EE" sz="1800" dirty="0">
                <a:effectLst/>
                <a:latin typeface="Calibri" panose="020F0502020204030204" pitchFamily="34" charset="0"/>
                <a:cs typeface="Times New Roman" panose="02020603050405020304" pitchFamily="18" charset="0"/>
              </a:rPr>
              <a:t>Seega võib alustada nende küsimuste kirjapanemisega. Olen ise lehe ehitamisel kasutanud ka sellist praktikat, et lõikan paberlipikud ja kirjutan sinna peale küsimused/teemaplokid, järgmistele märksõnad, viited võimalikust sisust ja siis hakkan neid füüsiliselt laua peal kategoriseerima ja ehitama n-ö </a:t>
            </a:r>
            <a:r>
              <a:rPr lang="et-EE" sz="1800" dirty="0" err="1">
                <a:effectLst/>
                <a:latin typeface="Calibri" panose="020F0502020204030204" pitchFamily="34" charset="0"/>
                <a:cs typeface="Times New Roman" panose="02020603050405020304" pitchFamily="18" charset="0"/>
              </a:rPr>
              <a:t>navigatsioonijaga</a:t>
            </a:r>
            <a:r>
              <a:rPr lang="et-EE" sz="1800" dirty="0">
                <a:effectLst/>
                <a:latin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t-EE" sz="1800" dirty="0">
              <a:effectLst/>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5</a:t>
            </a:fld>
            <a:endParaRPr lang="et-EE">
              <a:solidFill>
                <a:prstClr val="black"/>
              </a:solidFill>
            </a:endParaRPr>
          </a:p>
        </p:txBody>
      </p:sp>
    </p:spTree>
    <p:extLst>
      <p:ext uri="{BB962C8B-B14F-4D97-AF65-F5344CB8AC3E}">
        <p14:creationId xmlns:p14="http://schemas.microsoft.com/office/powerpoint/2010/main" val="313994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t-EE" sz="1800" dirty="0">
                <a:effectLst/>
                <a:latin typeface="Calibri" panose="020F0502020204030204" pitchFamily="34" charset="0"/>
                <a:ea typeface="Calibri" panose="020F0502020204030204" pitchFamily="34" charset="0"/>
                <a:cs typeface="Times New Roman" panose="02020603050405020304" pitchFamily="18" charset="0"/>
              </a:rPr>
              <a:t>Kuna teil on sisu olemas, siis võtke see ja töötage see läbi. </a:t>
            </a:r>
            <a:r>
              <a:rPr lang="et-EE" sz="1800" b="1" dirty="0">
                <a:effectLst/>
                <a:latin typeface="Calibri" panose="020F0502020204030204" pitchFamily="34" charset="0"/>
                <a:ea typeface="Calibri" panose="020F0502020204030204" pitchFamily="34" charset="0"/>
                <a:cs typeface="Times New Roman" panose="02020603050405020304" pitchFamily="18" charset="0"/>
              </a:rPr>
              <a:t>Koonda kõik ühtekuuluv sobiva küsimuse alla</a:t>
            </a:r>
            <a:r>
              <a:rPr lang="et-EE" sz="1800" dirty="0">
                <a:effectLst/>
                <a:latin typeface="Calibri" panose="020F0502020204030204" pitchFamily="34" charset="0"/>
                <a:ea typeface="Calibri" panose="020F0502020204030204" pitchFamily="34" charset="0"/>
                <a:cs typeface="Times New Roman" panose="02020603050405020304" pitchFamily="18" charset="0"/>
              </a:rPr>
              <a:t>. Ja kui on midagi, mis kuhugi justkui ei sobi, siis äkki ta ei peagi sel lehel olema. Võibolla on selle jaoks mõni teine leht parem.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t-EE" sz="1800" dirty="0">
              <a:effectLst/>
              <a:latin typeface="Calibri" panose="020F0502020204030204" pitchFamily="34" charset="0"/>
              <a:ea typeface="Roboto" panose="02000000000000000000" pitchFamily="2" charset="0"/>
              <a:cs typeface="Times New Roman" panose="02020603050405020304" pitchFamily="18" charset="0"/>
            </a:endParaRP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Kui olete ära fikseerinud, kus miski olema peab, siis süvenege sisuteksti juba rohkem ja eemaldage ka sealt üleliigne.</a:t>
            </a: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Vahel me lisame infot juurde ja soovides olla põhjalik, me kirjutame pikad laused, võime korrata mõnda mõtet mõnes teises sõnastuses</a:t>
            </a:r>
            <a:r>
              <a:rPr lang="et-EE" sz="1800" b="1" dirty="0">
                <a:effectLst/>
                <a:latin typeface="Calibri" panose="020F0502020204030204" pitchFamily="34" charset="0"/>
                <a:ea typeface="Calibri" panose="020F0502020204030204" pitchFamily="34" charset="0"/>
                <a:cs typeface="Times New Roman" panose="02020603050405020304" pitchFamily="18" charset="0"/>
              </a:rPr>
              <a:t>. Need tuleks liita üheks infoühikuks.</a:t>
            </a:r>
            <a:r>
              <a:rPr lang="et-EE" sz="1800" dirty="0">
                <a:effectLst/>
                <a:latin typeface="Calibri" panose="020F0502020204030204" pitchFamily="34" charset="0"/>
                <a:ea typeface="Calibri" panose="020F0502020204030204" pitchFamily="34" charset="0"/>
                <a:cs typeface="Times New Roman" panose="02020603050405020304" pitchFamily="18" charset="0"/>
              </a:rPr>
              <a:t> Sellega elimineerime ka võimaluse, et mõni mõte võib olla kaheti mõistetav ja tekitada segadust.</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 Lihtne sõnastus ei tee kedagi rumalamaks. See abistab info tarbimist.</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 Pealkiri: asenda küsimus pealkirjaga, mis kõige täpsemini selle teemaploki kokku võtab. MIS VÕIB JUHTUDA; KUI LISAME KOGUAEG INFOT JUURDE; MIKS SEE VAJALIK ON?</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6</a:t>
            </a:fld>
            <a:endParaRPr lang="et-EE">
              <a:solidFill>
                <a:prstClr val="black"/>
              </a:solidFill>
            </a:endParaRPr>
          </a:p>
        </p:txBody>
      </p:sp>
    </p:spTree>
    <p:extLst>
      <p:ext uri="{BB962C8B-B14F-4D97-AF65-F5344CB8AC3E}">
        <p14:creationId xmlns:p14="http://schemas.microsoft.com/office/powerpoint/2010/main" val="3397747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7</a:t>
            </a:fld>
            <a:endParaRPr lang="et-EE">
              <a:solidFill>
                <a:prstClr val="black"/>
              </a:solidFill>
            </a:endParaRPr>
          </a:p>
        </p:txBody>
      </p:sp>
    </p:spTree>
    <p:extLst>
      <p:ext uri="{BB962C8B-B14F-4D97-AF65-F5344CB8AC3E}">
        <p14:creationId xmlns:p14="http://schemas.microsoft.com/office/powerpoint/2010/main" val="1659687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latin typeface="Montserrat" panose="00000500000000000000" pitchFamily="2" charset="-70"/>
                <a:ea typeface="Tahoma" panose="020B0604030504040204" pitchFamily="34" charset="0"/>
                <a:cs typeface="Tahoma" panose="020B0604030504040204" pitchFamily="34" charset="0"/>
              </a:rPr>
              <a:t>Pealkiri haarab kiirelt külastaja tähelepanu ja ta saab teada, kas teda huvitav info on lehel olemas. </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Pikema sisuteksti korral kasuta alapealkirju, mis võib olla samas raskusastmes või rasvasemalt. </a:t>
            </a:r>
          </a:p>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Alternatiivina võib pealkirja all tuua sisust välja olulisemad punktid </a:t>
            </a:r>
            <a:r>
              <a:rPr lang="et-EE" sz="1800" i="1" dirty="0" err="1">
                <a:effectLst/>
                <a:latin typeface="Calibri" panose="020F0502020204030204" pitchFamily="34" charset="0"/>
                <a:ea typeface="Calibri" panose="020F0502020204030204" pitchFamily="34" charset="0"/>
                <a:cs typeface="Times New Roman" panose="02020603050405020304" pitchFamily="18" charset="0"/>
              </a:rPr>
              <a:t>bullet</a:t>
            </a:r>
            <a:r>
              <a:rPr lang="et-EE" sz="1800" dirty="0" err="1">
                <a:effectLst/>
                <a:latin typeface="Calibri" panose="020F0502020204030204" pitchFamily="34" charset="0"/>
                <a:ea typeface="Calibri" panose="020F0502020204030204" pitchFamily="34" charset="0"/>
                <a:cs typeface="Times New Roman" panose="02020603050405020304" pitchFamily="18" charset="0"/>
              </a:rPr>
              <a:t>’itena</a:t>
            </a:r>
            <a:r>
              <a:rPr lang="et-EE" sz="1800" dirty="0">
                <a:effectLst/>
                <a:latin typeface="Calibri" panose="020F0502020204030204" pitchFamily="34" charset="0"/>
                <a:ea typeface="Calibri" panose="020F0502020204030204" pitchFamily="34" charset="0"/>
                <a:cs typeface="Times New Roman" panose="02020603050405020304" pitchFamily="18" charset="0"/>
              </a:rPr>
              <a:t> jällegi selleks, at anda kiire teave, kas järgnevast võib leida vastuseid.</a:t>
            </a: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8</a:t>
            </a:fld>
            <a:endParaRPr lang="et-EE">
              <a:solidFill>
                <a:prstClr val="black"/>
              </a:solidFill>
            </a:endParaRPr>
          </a:p>
        </p:txBody>
      </p:sp>
    </p:spTree>
    <p:extLst>
      <p:ext uri="{BB962C8B-B14F-4D97-AF65-F5344CB8AC3E}">
        <p14:creationId xmlns:p14="http://schemas.microsoft.com/office/powerpoint/2010/main" val="2537450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t-EE" sz="1800" dirty="0">
                <a:effectLst/>
                <a:latin typeface="Calibri" panose="020F0502020204030204" pitchFamily="34" charset="0"/>
                <a:ea typeface="Calibri" panose="020F0502020204030204" pitchFamily="34" charset="0"/>
                <a:cs typeface="Times New Roman" panose="02020603050405020304" pitchFamily="18" charset="0"/>
              </a:rPr>
              <a:t>Hindame, mis kuulub millegi alla või mis on millestki tähtsam. Enamasti me liigume lehel ülevalt alla, aga vahel võib paremini töötada horisontaalne lahendus.</a:t>
            </a:r>
          </a:p>
          <a:p>
            <a:pPr>
              <a:lnSpc>
                <a:spcPct val="107000"/>
              </a:lnSpc>
              <a:spcAft>
                <a:spcPts val="800"/>
              </a:spcAf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3052D80-1D33-438C-BA99-9233020EF3CD}" type="slidenum">
              <a:rPr lang="et-EE" smtClean="0">
                <a:solidFill>
                  <a:prstClr val="black"/>
                </a:solidFill>
              </a:rPr>
              <a:pPr/>
              <a:t>9</a:t>
            </a:fld>
            <a:endParaRPr lang="et-EE">
              <a:solidFill>
                <a:prstClr val="black"/>
              </a:solidFill>
            </a:endParaRPr>
          </a:p>
        </p:txBody>
      </p:sp>
    </p:spTree>
    <p:extLst>
      <p:ext uri="{BB962C8B-B14F-4D97-AF65-F5344CB8AC3E}">
        <p14:creationId xmlns:p14="http://schemas.microsoft.com/office/powerpoint/2010/main" val="1757166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tx2"/>
                </a:solidFill>
              </a:defRPr>
            </a:lvl1pPr>
          </a:lstStyle>
          <a:p>
            <a:r>
              <a:rPr lang="en-US" dirty="0"/>
              <a:t>Click to edit Master title style</a:t>
            </a:r>
            <a:endParaRPr lang="et-EE"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t-EE" dirty="0"/>
          </a:p>
        </p:txBody>
      </p:sp>
      <p:sp>
        <p:nvSpPr>
          <p:cNvPr id="4"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5" name="Footer Placeholder 4"/>
          <p:cNvSpPr>
            <a:spLocks noGrp="1"/>
          </p:cNvSpPr>
          <p:nvPr>
            <p:ph type="ftr" sz="quarter" idx="11"/>
          </p:nvPr>
        </p:nvSpPr>
        <p:spPr/>
        <p:txBody>
          <a:bodyPr/>
          <a:lstStyle>
            <a:lvl1pPr>
              <a:defRPr/>
            </a:lvl1pPr>
          </a:lstStyle>
          <a:p>
            <a:endParaRPr lang="et-EE"/>
          </a:p>
        </p:txBody>
      </p:sp>
      <p:sp>
        <p:nvSpPr>
          <p:cNvPr id="6"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241715427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b="1">
                <a:solidFill>
                  <a:schemeClr val="tx2"/>
                </a:solidFill>
                <a:latin typeface="Arial" pitchFamily="34" charset="0"/>
                <a:cs typeface="Arial" pitchFamily="34" charset="0"/>
              </a:defRPr>
            </a:lvl1pPr>
          </a:lstStyle>
          <a:p>
            <a:r>
              <a:rPr lang="en-US"/>
              <a:t>Click to edit Master title style</a:t>
            </a:r>
            <a:endParaRPr lang="et-EE" dirty="0"/>
          </a:p>
        </p:txBody>
      </p:sp>
      <p:sp>
        <p:nvSpPr>
          <p:cNvPr id="3" name="Content Placeholder 2"/>
          <p:cNvSpPr>
            <a:spLocks noGrp="1"/>
          </p:cNvSpPr>
          <p:nvPr>
            <p:ph idx="1"/>
          </p:nvPr>
        </p:nvSpPr>
        <p:spPr/>
        <p:txBody>
          <a:bodyPr>
            <a:normAutofit/>
          </a:bodyPr>
          <a:lstStyle>
            <a:lvl1pPr>
              <a:buClr>
                <a:srgbClr val="FFC000"/>
              </a:buClr>
              <a:buFont typeface="Wingdings" pitchFamily="2" charset="2"/>
              <a:buChar char="Ø"/>
              <a:defRPr sz="2400">
                <a:solidFill>
                  <a:schemeClr val="tx2"/>
                </a:solidFill>
                <a:latin typeface="Arial" pitchFamily="34" charset="0"/>
                <a:cs typeface="Arial" pitchFamily="34" charset="0"/>
              </a:defRPr>
            </a:lvl1pPr>
            <a:lvl2pPr>
              <a:defRPr sz="2000">
                <a:solidFill>
                  <a:schemeClr val="tx2"/>
                </a:solidFill>
                <a:latin typeface="Arial" pitchFamily="34" charset="0"/>
                <a:cs typeface="Arial" pitchFamily="34" charset="0"/>
              </a:defRPr>
            </a:lvl2pPr>
            <a:lvl3pPr>
              <a:defRPr sz="1800">
                <a:solidFill>
                  <a:schemeClr val="tx2"/>
                </a:solidFill>
                <a:latin typeface="Arial" pitchFamily="34" charset="0"/>
                <a:cs typeface="Arial" pitchFamily="34" charset="0"/>
              </a:defRPr>
            </a:lvl3pPr>
            <a:lvl4pPr>
              <a:defRPr sz="1600">
                <a:solidFill>
                  <a:schemeClr val="tx2"/>
                </a:solidFill>
                <a:latin typeface="Arial" pitchFamily="34" charset="0"/>
                <a:cs typeface="Arial" pitchFamily="34" charset="0"/>
              </a:defRPr>
            </a:lvl4pPr>
            <a:lvl5pPr>
              <a:defRPr sz="1400">
                <a:solidFill>
                  <a:schemeClr val="tx2"/>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endParaRPr lang="et-EE"/>
          </a:p>
        </p:txBody>
      </p:sp>
      <p:sp>
        <p:nvSpPr>
          <p:cNvPr id="6"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160138851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b="1">
                <a:solidFill>
                  <a:schemeClr val="tx2"/>
                </a:solidFill>
                <a:latin typeface="Arial" pitchFamily="34" charset="0"/>
                <a:cs typeface="Arial" pitchFamily="34" charset="0"/>
              </a:defRPr>
            </a:lvl1pPr>
          </a:lstStyle>
          <a:p>
            <a:r>
              <a:rPr lang="en-US"/>
              <a:t>Click to edit Master title style</a:t>
            </a:r>
            <a:endParaRPr lang="et-EE" dirty="0"/>
          </a:p>
        </p:txBody>
      </p:sp>
      <p:sp>
        <p:nvSpPr>
          <p:cNvPr id="3" name="Content Placeholder 2"/>
          <p:cNvSpPr>
            <a:spLocks noGrp="1"/>
          </p:cNvSpPr>
          <p:nvPr>
            <p:ph idx="1"/>
          </p:nvPr>
        </p:nvSpPr>
        <p:spPr/>
        <p:txBody>
          <a:bodyPr>
            <a:normAutofit/>
          </a:bodyPr>
          <a:lstStyle>
            <a:lvl1pPr>
              <a:buClr>
                <a:srgbClr val="FFC000"/>
              </a:buClr>
              <a:buFont typeface="Wingdings" pitchFamily="2" charset="2"/>
              <a:buChar char="Ø"/>
              <a:defRPr sz="2400">
                <a:solidFill>
                  <a:schemeClr val="tx2"/>
                </a:solidFill>
                <a:latin typeface="Arial" pitchFamily="34" charset="0"/>
                <a:cs typeface="Arial" pitchFamily="34" charset="0"/>
              </a:defRPr>
            </a:lvl1pPr>
            <a:lvl2pPr>
              <a:defRPr sz="2000">
                <a:solidFill>
                  <a:schemeClr val="tx2"/>
                </a:solidFill>
                <a:latin typeface="Arial" pitchFamily="34" charset="0"/>
                <a:cs typeface="Arial" pitchFamily="34" charset="0"/>
              </a:defRPr>
            </a:lvl2pPr>
            <a:lvl3pPr>
              <a:defRPr sz="1800">
                <a:solidFill>
                  <a:schemeClr val="tx2"/>
                </a:solidFill>
                <a:latin typeface="Arial" pitchFamily="34" charset="0"/>
                <a:cs typeface="Arial" pitchFamily="34" charset="0"/>
              </a:defRPr>
            </a:lvl3pPr>
            <a:lvl4pPr>
              <a:defRPr sz="1600">
                <a:solidFill>
                  <a:schemeClr val="tx2"/>
                </a:solidFill>
                <a:latin typeface="Arial" pitchFamily="34" charset="0"/>
                <a:cs typeface="Arial" pitchFamily="34" charset="0"/>
              </a:defRPr>
            </a:lvl4pPr>
            <a:lvl5pPr>
              <a:defRPr sz="14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t-EE" dirty="0"/>
          </a:p>
        </p:txBody>
      </p:sp>
      <p:sp>
        <p:nvSpPr>
          <p:cNvPr id="4"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5" name="Footer Placeholder 4"/>
          <p:cNvSpPr>
            <a:spLocks noGrp="1"/>
          </p:cNvSpPr>
          <p:nvPr>
            <p:ph type="ftr" sz="quarter" idx="11"/>
          </p:nvPr>
        </p:nvSpPr>
        <p:spPr/>
        <p:txBody>
          <a:bodyPr/>
          <a:lstStyle>
            <a:lvl1pPr>
              <a:defRPr/>
            </a:lvl1pPr>
          </a:lstStyle>
          <a:p>
            <a:endParaRPr lang="et-EE"/>
          </a:p>
        </p:txBody>
      </p:sp>
      <p:sp>
        <p:nvSpPr>
          <p:cNvPr id="6"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62196573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1">
                <a:solidFill>
                  <a:schemeClr val="tx2"/>
                </a:solidFill>
                <a:latin typeface="Arial" pitchFamily="34" charset="0"/>
                <a:cs typeface="Arial" pitchFamily="34" charset="0"/>
              </a:defRPr>
            </a:lvl1pPr>
          </a:lstStyle>
          <a:p>
            <a:r>
              <a:rPr lang="en-US"/>
              <a:t>Click to edit Master title style</a:t>
            </a:r>
            <a:endParaRPr lang="et-EE" dirty="0"/>
          </a:p>
        </p:txBody>
      </p:sp>
      <p:sp>
        <p:nvSpPr>
          <p:cNvPr id="3" name="Content Placeholder 2"/>
          <p:cNvSpPr>
            <a:spLocks noGrp="1"/>
          </p:cNvSpPr>
          <p:nvPr>
            <p:ph sz="half" idx="1"/>
          </p:nvPr>
        </p:nvSpPr>
        <p:spPr>
          <a:xfrm>
            <a:off x="609600" y="1600201"/>
            <a:ext cx="5384800" cy="45259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6197600" y="1600201"/>
            <a:ext cx="5384800" cy="45259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5"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6" name="Footer Placeholder 4"/>
          <p:cNvSpPr>
            <a:spLocks noGrp="1"/>
          </p:cNvSpPr>
          <p:nvPr>
            <p:ph type="ftr" sz="quarter" idx="11"/>
          </p:nvPr>
        </p:nvSpPr>
        <p:spPr/>
        <p:txBody>
          <a:bodyPr/>
          <a:lstStyle>
            <a:lvl1pPr>
              <a:defRPr/>
            </a:lvl1pPr>
          </a:lstStyle>
          <a:p>
            <a:endParaRPr lang="et-EE"/>
          </a:p>
        </p:txBody>
      </p:sp>
      <p:sp>
        <p:nvSpPr>
          <p:cNvPr id="7"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831339358"/>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1">
                <a:solidFill>
                  <a:schemeClr val="tx2"/>
                </a:solidFill>
                <a:latin typeface="Arial" pitchFamily="34" charset="0"/>
                <a:cs typeface="Arial" pitchFamily="34" charset="0"/>
              </a:defRPr>
            </a:lvl1pPr>
          </a:lstStyle>
          <a:p>
            <a:r>
              <a:rPr lang="en-US"/>
              <a:t>Click to edit Master title style</a:t>
            </a:r>
            <a:endParaRPr lang="et-EE"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chemeClr val="tx2"/>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chemeClr val="tx2"/>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7"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8" name="Footer Placeholder 4"/>
          <p:cNvSpPr>
            <a:spLocks noGrp="1"/>
          </p:cNvSpPr>
          <p:nvPr>
            <p:ph type="ftr" sz="quarter" idx="11"/>
          </p:nvPr>
        </p:nvSpPr>
        <p:spPr/>
        <p:txBody>
          <a:bodyPr/>
          <a:lstStyle>
            <a:lvl1pPr>
              <a:defRPr/>
            </a:lvl1pPr>
          </a:lstStyle>
          <a:p>
            <a:endParaRPr lang="et-EE"/>
          </a:p>
        </p:txBody>
      </p:sp>
      <p:sp>
        <p:nvSpPr>
          <p:cNvPr id="9"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102278357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3392" y="260648"/>
            <a:ext cx="10972800" cy="1143000"/>
          </a:xfrm>
        </p:spPr>
        <p:txBody>
          <a:bodyPr/>
          <a:lstStyle>
            <a:lvl1pPr algn="l">
              <a:defRPr sz="4000" b="1">
                <a:solidFill>
                  <a:schemeClr val="tx2"/>
                </a:solidFill>
                <a:latin typeface="Arial" pitchFamily="34" charset="0"/>
                <a:cs typeface="Arial" pitchFamily="34" charset="0"/>
              </a:defRPr>
            </a:lvl1pPr>
          </a:lstStyle>
          <a:p>
            <a:r>
              <a:rPr lang="en-US"/>
              <a:t>Click to edit Master title style</a:t>
            </a:r>
            <a:endParaRPr lang="et-EE" dirty="0"/>
          </a:p>
        </p:txBody>
      </p:sp>
      <p:sp>
        <p:nvSpPr>
          <p:cNvPr id="3" name="Date Placeholder 3"/>
          <p:cNvSpPr>
            <a:spLocks noGrp="1"/>
          </p:cNvSpPr>
          <p:nvPr>
            <p:ph type="dt" sz="half" idx="10"/>
          </p:nvPr>
        </p:nvSpPr>
        <p:spPr/>
        <p:txBody>
          <a:bodyPr/>
          <a:lstStyle>
            <a:lvl1pPr>
              <a:defRPr/>
            </a:lvl1pPr>
          </a:lstStyle>
          <a:p>
            <a:fld id="{0BCB298C-444D-4854-9AB3-8CA4593C4509}" type="datetimeFigureOut">
              <a:rPr lang="et-EE" smtClean="0"/>
              <a:pPr/>
              <a:t>25.01.2024</a:t>
            </a:fld>
            <a:endParaRPr lang="et-EE"/>
          </a:p>
        </p:txBody>
      </p:sp>
      <p:sp>
        <p:nvSpPr>
          <p:cNvPr id="4" name="Footer Placeholder 4"/>
          <p:cNvSpPr>
            <a:spLocks noGrp="1"/>
          </p:cNvSpPr>
          <p:nvPr>
            <p:ph type="ftr" sz="quarter" idx="11"/>
          </p:nvPr>
        </p:nvSpPr>
        <p:spPr/>
        <p:txBody>
          <a:bodyPr/>
          <a:lstStyle>
            <a:lvl1pPr>
              <a:defRPr/>
            </a:lvl1pPr>
          </a:lstStyle>
          <a:p>
            <a:endParaRPr lang="et-EE"/>
          </a:p>
        </p:txBody>
      </p:sp>
      <p:sp>
        <p:nvSpPr>
          <p:cNvPr id="5" name="Slide Number Placeholder 5"/>
          <p:cNvSpPr>
            <a:spLocks noGrp="1"/>
          </p:cNvSpPr>
          <p:nvPr>
            <p:ph type="sldNum" sz="quarter" idx="12"/>
          </p:nvPr>
        </p:nvSpPr>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1077204465"/>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Text, and Content">
    <p:spTree>
      <p:nvGrpSpPr>
        <p:cNvPr id="1" name=""/>
        <p:cNvGrpSpPr/>
        <p:nvPr/>
      </p:nvGrpSpPr>
      <p:grpSpPr>
        <a:xfrm>
          <a:off x="0" y="0"/>
          <a:ext cx="0" cy="0"/>
          <a:chOff x="0" y="0"/>
          <a:chExt cx="0" cy="0"/>
        </a:xfrm>
      </p:grpSpPr>
      <p:pic>
        <p:nvPicPr>
          <p:cNvPr id="5" name="Picture 8" descr="ri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half" idx="1"/>
          </p:nvPr>
        </p:nvSpPr>
        <p:spPr>
          <a:xfrm>
            <a:off x="1775884" y="2420938"/>
            <a:ext cx="43688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347884" y="2420938"/>
            <a:ext cx="43688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Tree>
    <p:extLst>
      <p:ext uri="{BB962C8B-B14F-4D97-AF65-F5344CB8AC3E}">
        <p14:creationId xmlns:p14="http://schemas.microsoft.com/office/powerpoint/2010/main" val="198510852"/>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pic>
        <p:nvPicPr>
          <p:cNvPr id="5" name="Picture 8" descr="ri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19403" y="609600"/>
            <a:ext cx="11167797" cy="685800"/>
          </a:xfrm>
        </p:spPr>
        <p:txBody>
          <a:bodyPr/>
          <a:lstStyle>
            <a:lvl1pPr algn="l">
              <a:defRPr sz="4000" b="1">
                <a:solidFill>
                  <a:schemeClr val="tx2"/>
                </a:solidFill>
                <a:latin typeface="Arial" pitchFamily="34" charset="0"/>
                <a:cs typeface="Arial" pitchFamily="34" charset="0"/>
              </a:defRPr>
            </a:lvl1pPr>
          </a:lstStyle>
          <a:p>
            <a:r>
              <a:rPr lang="en-US" dirty="0"/>
              <a:t>Click to edit Master title style</a:t>
            </a:r>
            <a:endParaRPr lang="et-EE" dirty="0"/>
          </a:p>
        </p:txBody>
      </p:sp>
      <p:sp>
        <p:nvSpPr>
          <p:cNvPr id="3" name="Text Placeholder 2"/>
          <p:cNvSpPr>
            <a:spLocks noGrp="1"/>
          </p:cNvSpPr>
          <p:nvPr>
            <p:ph type="body" sz="half" idx="1"/>
          </p:nvPr>
        </p:nvSpPr>
        <p:spPr>
          <a:xfrm>
            <a:off x="1219200" y="2057400"/>
            <a:ext cx="5232400" cy="4038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t-EE" dirty="0"/>
          </a:p>
        </p:txBody>
      </p:sp>
      <p:sp>
        <p:nvSpPr>
          <p:cNvPr id="4" name="Chart Placeholder 3"/>
          <p:cNvSpPr>
            <a:spLocks noGrp="1"/>
          </p:cNvSpPr>
          <p:nvPr>
            <p:ph type="chart" sz="half" idx="2"/>
          </p:nvPr>
        </p:nvSpPr>
        <p:spPr>
          <a:xfrm>
            <a:off x="6654800" y="2057400"/>
            <a:ext cx="5232400" cy="4038600"/>
          </a:xfrm>
        </p:spPr>
        <p:txBody>
          <a:bodyPr rtlCol="0">
            <a:normAutofit/>
          </a:bodyPr>
          <a:lstStyle/>
          <a:p>
            <a:pPr lvl="0"/>
            <a:r>
              <a:rPr lang="en-US" noProof="0"/>
              <a:t>Click icon to add chart</a:t>
            </a:r>
            <a:endParaRPr lang="et-EE" noProof="0"/>
          </a:p>
        </p:txBody>
      </p:sp>
      <p:sp>
        <p:nvSpPr>
          <p:cNvPr id="6" name="Date Placeholder 4"/>
          <p:cNvSpPr>
            <a:spLocks noGrp="1"/>
          </p:cNvSpPr>
          <p:nvPr>
            <p:ph type="dt" sz="half" idx="10"/>
          </p:nvPr>
        </p:nvSpPr>
        <p:spPr>
          <a:xfrm>
            <a:off x="9347200" y="6553200"/>
            <a:ext cx="2540000" cy="304800"/>
          </a:xfrm>
        </p:spPr>
        <p:txBody>
          <a:bodyPr/>
          <a:lstStyle>
            <a:lvl1pPr>
              <a:defRPr/>
            </a:lvl1pPr>
          </a:lstStyle>
          <a:p>
            <a:fld id="{0BCB298C-444D-4854-9AB3-8CA4593C4509}" type="datetimeFigureOut">
              <a:rPr lang="et-EE" smtClean="0"/>
              <a:pPr/>
              <a:t>25.01.2024</a:t>
            </a:fld>
            <a:endParaRPr lang="et-EE"/>
          </a:p>
        </p:txBody>
      </p:sp>
      <p:sp>
        <p:nvSpPr>
          <p:cNvPr id="7" name="Footer Placeholder 5"/>
          <p:cNvSpPr>
            <a:spLocks noGrp="1"/>
          </p:cNvSpPr>
          <p:nvPr>
            <p:ph type="ftr" sz="quarter" idx="11"/>
          </p:nvPr>
        </p:nvSpPr>
        <p:spPr>
          <a:xfrm>
            <a:off x="3915833" y="6529388"/>
            <a:ext cx="3860800" cy="304800"/>
          </a:xfrm>
        </p:spPr>
        <p:txBody>
          <a:bodyPr/>
          <a:lstStyle>
            <a:lvl1pPr>
              <a:defRPr/>
            </a:lvl1pPr>
          </a:lstStyle>
          <a:p>
            <a:endParaRPr lang="et-EE"/>
          </a:p>
        </p:txBody>
      </p:sp>
      <p:sp>
        <p:nvSpPr>
          <p:cNvPr id="8" name="Slide Number Placeholder 6"/>
          <p:cNvSpPr>
            <a:spLocks noGrp="1"/>
          </p:cNvSpPr>
          <p:nvPr>
            <p:ph type="sldNum" sz="quarter" idx="12"/>
          </p:nvPr>
        </p:nvSpPr>
        <p:spPr>
          <a:xfrm>
            <a:off x="112184" y="6343650"/>
            <a:ext cx="783167" cy="488950"/>
          </a:xfrm>
        </p:spPr>
        <p:txBody>
          <a:bodyPr/>
          <a:lstStyle>
            <a:lvl1pPr>
              <a:defRPr/>
            </a:lvl1pPr>
          </a:lstStyle>
          <a:p>
            <a:fld id="{50779709-3242-4FDE-9D1D-02FF4CE3D06A}" type="slidenum">
              <a:rPr lang="et-EE" smtClean="0"/>
              <a:pPr/>
              <a:t>‹#›</a:t>
            </a:fld>
            <a:endParaRPr lang="et-EE"/>
          </a:p>
        </p:txBody>
      </p:sp>
    </p:spTree>
    <p:extLst>
      <p:ext uri="{BB962C8B-B14F-4D97-AF65-F5344CB8AC3E}">
        <p14:creationId xmlns:p14="http://schemas.microsoft.com/office/powerpoint/2010/main" val="86050853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pic>
        <p:nvPicPr>
          <p:cNvPr id="5" name="Picture 8" descr="riba"/>
          <p:cNvPicPr>
            <a:picLocks noChangeAspect="1" noChangeArrowheads="1"/>
          </p:cNvPicPr>
          <p:nvPr userDrawn="1"/>
        </p:nvPicPr>
        <p:blipFill>
          <a:blip r:embed="rId2" cstate="print"/>
          <a:srcRect/>
          <a:stretch>
            <a:fillRect/>
          </a:stretch>
        </p:blipFill>
        <p:spPr bwMode="auto">
          <a:xfrm>
            <a:off x="0" y="1"/>
            <a:ext cx="12192000" cy="1700213"/>
          </a:xfrm>
          <a:prstGeom prst="rect">
            <a:avLst/>
          </a:prstGeom>
          <a:noFill/>
          <a:ln w="9525">
            <a:noFill/>
            <a:miter lim="800000"/>
            <a:headEnd/>
            <a:tailEnd/>
          </a:ln>
        </p:spPr>
      </p:pic>
      <p:sp>
        <p:nvSpPr>
          <p:cNvPr id="2" name="Title 1"/>
          <p:cNvSpPr>
            <a:spLocks noGrp="1"/>
          </p:cNvSpPr>
          <p:nvPr>
            <p:ph type="ctrTitle"/>
          </p:nvPr>
        </p:nvSpPr>
        <p:spPr>
          <a:xfrm>
            <a:off x="914400" y="2130426"/>
            <a:ext cx="10363200" cy="1470025"/>
          </a:xfrm>
        </p:spPr>
        <p:txBody>
          <a:bodyPr/>
          <a:lstStyle>
            <a:lvl1pPr>
              <a:defRPr>
                <a:solidFill>
                  <a:schemeClr val="tx2"/>
                </a:solidFill>
              </a:defRPr>
            </a:lvl1pPr>
          </a:lstStyle>
          <a:p>
            <a:r>
              <a:rPr lang="et-EE" dirty="0"/>
              <a:t>Muutke pealkirja laadi</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dirty="0"/>
              <a:t>Klõpsake laadi muutmiseks</a:t>
            </a:r>
          </a:p>
        </p:txBody>
      </p:sp>
      <p:sp>
        <p:nvSpPr>
          <p:cNvPr id="9" name="Slide Number Placeholder 5"/>
          <p:cNvSpPr>
            <a:spLocks noGrp="1"/>
          </p:cNvSpPr>
          <p:nvPr>
            <p:ph type="sldNum" sz="quarter" idx="12"/>
          </p:nvPr>
        </p:nvSpPr>
        <p:spPr>
          <a:xfrm>
            <a:off x="8737600" y="6082393"/>
            <a:ext cx="2844800" cy="639083"/>
          </a:xfrm>
        </p:spPr>
        <p:txBody>
          <a:bodyPr/>
          <a:lstStyle>
            <a:lvl1pPr>
              <a:defRPr/>
            </a:lvl1pPr>
          </a:lstStyle>
          <a:p>
            <a:pPr>
              <a:defRPr/>
            </a:pPr>
            <a:fld id="{B2ED1622-28B8-4274-9455-B5B235ACE536}" type="slidenum">
              <a:rPr lang="et-EE">
                <a:solidFill>
                  <a:prstClr val="black">
                    <a:tint val="75000"/>
                  </a:prstClr>
                </a:solidFill>
              </a:rPr>
              <a:pPr>
                <a:defRPr/>
              </a:pPr>
              <a:t>‹#›</a:t>
            </a:fld>
            <a:endParaRPr lang="et-EE" dirty="0">
              <a:solidFill>
                <a:prstClr val="black">
                  <a:tint val="75000"/>
                </a:prstClr>
              </a:solidFill>
            </a:endParaRPr>
          </a:p>
        </p:txBody>
      </p:sp>
      <p:pic>
        <p:nvPicPr>
          <p:cNvPr id="11" name="Picture 10">
            <a:extLst>
              <a:ext uri="{FF2B5EF4-FFF2-40B4-BE49-F238E27FC236}">
                <a16:creationId xmlns:a16="http://schemas.microsoft.com/office/drawing/2014/main" id="{991E96EC-E806-4929-8262-12290E34F5B3}"/>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267300" y="5339536"/>
            <a:ext cx="3315100" cy="1381940"/>
          </a:xfrm>
          <a:prstGeom prst="rect">
            <a:avLst/>
          </a:prstGeom>
          <a:noFill/>
          <a:ln>
            <a:noFill/>
          </a:ln>
        </p:spPr>
      </p:pic>
    </p:spTree>
    <p:extLst>
      <p:ext uri="{BB962C8B-B14F-4D97-AF65-F5344CB8AC3E}">
        <p14:creationId xmlns:p14="http://schemas.microsoft.com/office/powerpoint/2010/main" val="1202488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t-EE" dirty="0"/>
              <a:t>Muutke pealkirja laadi</a:t>
            </a:r>
          </a:p>
        </p:txBody>
      </p:sp>
      <p:sp>
        <p:nvSpPr>
          <p:cNvPr id="4" name="Date Placeholder 3"/>
          <p:cNvSpPr>
            <a:spLocks noGrp="1"/>
          </p:cNvSpPr>
          <p:nvPr>
            <p:ph type="dt" sz="half" idx="10"/>
          </p:nvPr>
        </p:nvSpPr>
        <p:spPr/>
        <p:txBody>
          <a:bodyPr/>
          <a:lstStyle>
            <a:lvl1pPr>
              <a:defRPr/>
            </a:lvl1pPr>
          </a:lstStyle>
          <a:p>
            <a:pPr>
              <a:defRPr/>
            </a:pPr>
            <a:fld id="{DAE93DEA-A700-4D20-8B61-6EAA3ACBEB98}" type="datetimeFigureOut">
              <a:rPr lang="et-EE">
                <a:solidFill>
                  <a:prstClr val="black">
                    <a:tint val="75000"/>
                  </a:prstClr>
                </a:solidFill>
              </a:rPr>
              <a:pPr>
                <a:defRPr/>
              </a:pPr>
              <a:t>25.01.2024</a:t>
            </a:fld>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FC95A8C-25B9-498F-AD79-907A7239EB73}"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val="1629083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endParaRPr lang="et-EE" altLang="et-EE"/>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dirty="0"/>
              <a:t>Click to edit Master text styles</a:t>
            </a:r>
          </a:p>
          <a:p>
            <a:pPr lvl="1"/>
            <a:r>
              <a:rPr lang="en-US" altLang="et-EE" dirty="0"/>
              <a:t>Second level</a:t>
            </a:r>
          </a:p>
          <a:p>
            <a:pPr lvl="2"/>
            <a:r>
              <a:rPr lang="en-US" altLang="et-EE" dirty="0"/>
              <a:t>Third level</a:t>
            </a:r>
          </a:p>
          <a:p>
            <a:pPr lvl="3"/>
            <a:r>
              <a:rPr lang="en-US" altLang="et-EE" dirty="0"/>
              <a:t>Fourth level</a:t>
            </a:r>
          </a:p>
          <a:p>
            <a:pPr lvl="4"/>
            <a:r>
              <a:rPr lang="en-US" altLang="et-EE" dirty="0"/>
              <a:t>Fifth level</a:t>
            </a:r>
            <a:endParaRPr lang="et-EE" altLang="et-EE" dirty="0"/>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Times New Roman" pitchFamily="-2" charset="0"/>
                <a:ea typeface="ＭＳ Ｐゴシック" pitchFamily="-2" charset="-128"/>
              </a:defRPr>
            </a:lvl1pPr>
          </a:lstStyle>
          <a:p>
            <a:fld id="{0BCB298C-444D-4854-9AB3-8CA4593C4509}" type="datetimeFigureOut">
              <a:rPr lang="et-EE" smtClean="0"/>
              <a:pPr/>
              <a:t>25.01.2024</a:t>
            </a:fld>
            <a:endParaRPr lang="et-EE"/>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imes New Roman" pitchFamily="-2" charset="0"/>
                <a:ea typeface="ＭＳ Ｐゴシック" pitchFamily="-2" charset="-128"/>
              </a:defRPr>
            </a:lvl1pPr>
          </a:lstStyle>
          <a:p>
            <a:endParaRPr lang="et-EE"/>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779709-3242-4FDE-9D1D-02FF4CE3D06A}" type="slidenum">
              <a:rPr lang="et-EE" smtClean="0"/>
              <a:pPr/>
              <a:t>‹#›</a:t>
            </a:fld>
            <a:endParaRPr lang="et-EE"/>
          </a:p>
        </p:txBody>
      </p:sp>
      <p:pic>
        <p:nvPicPr>
          <p:cNvPr id="1031" name="Picture 8" descr="rib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1"/>
            <a:ext cx="121920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6615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slow">
    <p:wipe/>
  </p:transition>
  <p:txStyles>
    <p:titleStyle>
      <a:lvl1pPr algn="ctr" rtl="0" eaLnBrk="1" fontAlgn="base" hangingPunct="1">
        <a:spcBef>
          <a:spcPct val="0"/>
        </a:spcBef>
        <a:spcAft>
          <a:spcPct val="0"/>
        </a:spcAft>
        <a:defRPr sz="4400" kern="1200">
          <a:solidFill>
            <a:schemeClr val="tx1"/>
          </a:solidFill>
          <a:latin typeface="+mj-lt"/>
          <a:ea typeface="ＭＳ Ｐゴシック" pitchFamily="-2" charset="-128"/>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2"/>
          </a:solidFill>
          <a:latin typeface="+mn-lt"/>
          <a:ea typeface="ＭＳ Ｐゴシック" pitchFamily="-2" charset="-128"/>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2"/>
          </a:solidFill>
          <a:latin typeface="+mn-lt"/>
          <a:ea typeface="ＭＳ Ｐゴシック" pitchFamily="-108" charset="-128"/>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2"/>
          </a:solidFill>
          <a:latin typeface="+mn-lt"/>
          <a:ea typeface="ＭＳ Ｐゴシック" pitchFamily="-108" charset="-128"/>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2"/>
          </a:solidFill>
          <a:latin typeface="+mn-lt"/>
          <a:ea typeface="ＭＳ Ｐゴシック" pitchFamily="-108" charset="-128"/>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2"/>
          </a:solidFill>
          <a:latin typeface="+mn-lt"/>
          <a:ea typeface="ＭＳ Ｐゴシック" pitchFamily="-108"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1"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t-EE"/>
              <a:t>Muutke pealkirja laadi</a:t>
            </a:r>
          </a:p>
        </p:txBody>
      </p:sp>
      <p:sp>
        <p:nvSpPr>
          <p:cNvPr id="7172"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7570D075-4FF6-4305-A2D9-23DAC58913E2}" type="datetimeFigureOut">
              <a:rPr lang="et-EE">
                <a:solidFill>
                  <a:prstClr val="black">
                    <a:tint val="75000"/>
                  </a:prstClr>
                </a:solidFill>
                <a:latin typeface="Times New Roman" pitchFamily="18" charset="0"/>
              </a:rPr>
              <a:pPr fontAlgn="base">
                <a:spcBef>
                  <a:spcPct val="0"/>
                </a:spcBef>
                <a:spcAft>
                  <a:spcPct val="0"/>
                </a:spcAft>
                <a:defRPr/>
              </a:pPr>
              <a:t>25.01.2024</a:t>
            </a:fld>
            <a:endParaRPr lang="et-EE">
              <a:solidFill>
                <a:prstClr val="black">
                  <a:tint val="75000"/>
                </a:prstClr>
              </a:solidFill>
              <a:latin typeface="Times New Roman" pitchFamily="18"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BD5742D7-D776-4948-8C2F-36FF91CC0959}" type="slidenum">
              <a:rPr lang="et-EE">
                <a:solidFill>
                  <a:prstClr val="black">
                    <a:tint val="75000"/>
                  </a:prstClr>
                </a:solidFill>
                <a:latin typeface="Times New Roman" pitchFamily="18" charset="0"/>
              </a:rPr>
              <a:pPr fontAlgn="base">
                <a:spcBef>
                  <a:spcPct val="0"/>
                </a:spcBef>
                <a:spcAft>
                  <a:spcPct val="0"/>
                </a:spcAft>
                <a:defRPr/>
              </a:pPr>
              <a:t>‹#›</a:t>
            </a:fld>
            <a:endParaRPr lang="et-EE">
              <a:solidFill>
                <a:prstClr val="black">
                  <a:tint val="75000"/>
                </a:prstClr>
              </a:solidFill>
              <a:latin typeface="Times New Roman" pitchFamily="18" charset="0"/>
            </a:endParaRPr>
          </a:p>
        </p:txBody>
      </p:sp>
      <p:pic>
        <p:nvPicPr>
          <p:cNvPr id="7176" name="Picture 8" descr="riba"/>
          <p:cNvPicPr>
            <a:picLocks noChangeAspect="1" noChangeArrowheads="1"/>
          </p:cNvPicPr>
          <p:nvPr/>
        </p:nvPicPr>
        <p:blipFill>
          <a:blip r:embed="rId5" cstate="print"/>
          <a:srcRect/>
          <a:stretch>
            <a:fillRect/>
          </a:stretch>
        </p:blipFill>
        <p:spPr bwMode="auto">
          <a:xfrm>
            <a:off x="0" y="1"/>
            <a:ext cx="12192000" cy="1700213"/>
          </a:xfrm>
          <a:prstGeom prst="rect">
            <a:avLst/>
          </a:prstGeom>
          <a:noFill/>
          <a:ln w="9525">
            <a:noFill/>
            <a:miter lim="800000"/>
            <a:headEnd/>
            <a:tailEnd/>
          </a:ln>
        </p:spPr>
      </p:pic>
    </p:spTree>
    <p:extLst>
      <p:ext uri="{BB962C8B-B14F-4D97-AF65-F5344CB8AC3E}">
        <p14:creationId xmlns:p14="http://schemas.microsoft.com/office/powerpoint/2010/main" val="298288307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2"/>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2"/>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https://kalurikutse.ee/wp-content/uploads/2018/12/Rannakalur_Kutse-andmise-skeem.pdf"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accessibleweb.com/color-contrast-checker/" TargetMode="External"/><Relationship Id="rId7" Type="http://schemas.openxmlformats.org/officeDocument/2006/relationships/image" Target="../media/image11.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3.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kutseregister.ee/ctrl/et/KAO/vaata/10086709#kao_kutsestandard" TargetMode="External"/><Relationship Id="rId3" Type="http://schemas.openxmlformats.org/officeDocument/2006/relationships/hyperlink" Target="http://www.kutsekoda.ee/" TargetMode="External"/><Relationship Id="rId7" Type="http://schemas.openxmlformats.org/officeDocument/2006/relationships/hyperlink" Target="https://www.kutseregister.ee/ctrl/et/KAO/vaata/10086709" TargetMode="External"/><Relationship Id="rId12" Type="http://schemas.openxmlformats.org/officeDocument/2006/relationships/hyperlink" Target="https://www.kutseregister.ee/Kutsetunnistuse_lisa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kutseregister.ee/et/kutset_andvad_organid/?" TargetMode="External"/><Relationship Id="rId11" Type="http://schemas.openxmlformats.org/officeDocument/2006/relationships/hyperlink" Target="https://www.kutseregister.ee/kutsed/avalik_kutsetunnistused/?" TargetMode="External"/><Relationship Id="rId5" Type="http://schemas.openxmlformats.org/officeDocument/2006/relationships/hyperlink" Target="http://www.kutseregister.ee/" TargetMode="External"/><Relationship Id="rId10" Type="http://schemas.openxmlformats.org/officeDocument/2006/relationships/hyperlink" Target="http://www.kutseregister.ee/ctrl/et/KAO/vaata/10086709#komp_osatasud" TargetMode="External"/><Relationship Id="rId4" Type="http://schemas.openxmlformats.org/officeDocument/2006/relationships/hyperlink" Target="http://www.kutsekoda.ee/kutsesusteem" TargetMode="External"/><Relationship Id="rId9" Type="http://schemas.openxmlformats.org/officeDocument/2006/relationships/hyperlink" Target="http://www.kutseregister.ee/ctrl/et/KAO/vaata/10086709#kao_fai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465220" y="1773239"/>
            <a:ext cx="11373853" cy="2590214"/>
          </a:xfrm>
        </p:spPr>
        <p:txBody>
          <a:bodyPr/>
          <a:lstStyle/>
          <a:p>
            <a:r>
              <a:rPr lang="et-EE" sz="4400" dirty="0">
                <a:latin typeface="Roboto" panose="02000000000000000000" pitchFamily="2" charset="0"/>
                <a:ea typeface="Roboto" panose="02000000000000000000" pitchFamily="2" charset="0"/>
                <a:cs typeface="Roboto" panose="02000000000000000000" pitchFamily="2" charset="0"/>
              </a:rPr>
              <a:t>Näpunäited kodulehe korrastamiseks</a:t>
            </a:r>
            <a:endParaRPr lang="et-EE"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159747" name="Rectangle 3"/>
          <p:cNvSpPr>
            <a:spLocks noGrp="1" noChangeArrowheads="1"/>
          </p:cNvSpPr>
          <p:nvPr>
            <p:ph type="subTitle" idx="1"/>
          </p:nvPr>
        </p:nvSpPr>
        <p:spPr>
          <a:xfrm>
            <a:off x="2895600" y="4831180"/>
            <a:ext cx="6400800" cy="1264820"/>
          </a:xfrm>
        </p:spPr>
        <p:txBody>
          <a:bodyPr rtlCol="0">
            <a:normAutofit/>
          </a:bodyPr>
          <a:lstStyle/>
          <a:p>
            <a:pPr fontAlgn="auto">
              <a:spcAft>
                <a:spcPts val="0"/>
              </a:spcAft>
              <a:defRPr/>
            </a:pPr>
            <a:r>
              <a:rPr lang="et-EE" dirty="0"/>
              <a:t>Kutse andjate mõttekoda</a:t>
            </a:r>
          </a:p>
          <a:p>
            <a:pPr fontAlgn="auto">
              <a:spcAft>
                <a:spcPts val="0"/>
              </a:spcAft>
              <a:defRPr/>
            </a:pPr>
            <a:r>
              <a:rPr lang="et-EE" dirty="0"/>
              <a:t>23.01.2024</a:t>
            </a:r>
          </a:p>
        </p:txBody>
      </p:sp>
    </p:spTree>
    <p:extLst>
      <p:ext uri="{BB962C8B-B14F-4D97-AF65-F5344CB8AC3E}">
        <p14:creationId xmlns:p14="http://schemas.microsoft.com/office/powerpoint/2010/main" val="100762361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5095" y="2641600"/>
            <a:ext cx="5974875" cy="2382575"/>
          </a:xfrm>
        </p:spPr>
        <p:txBody>
          <a:bodyPr>
            <a:normAutofit/>
          </a:bodyPr>
          <a:lstStyle/>
          <a:p>
            <a:pPr marL="0" indent="0">
              <a:lnSpc>
                <a:spcPct val="107000"/>
              </a:lnSpc>
              <a:spcBef>
                <a:spcPts val="1200"/>
              </a:spcBef>
              <a:spcAft>
                <a:spcPts val="0"/>
              </a:spcAft>
              <a:buNone/>
            </a:pPr>
            <a:r>
              <a:rPr lang="fi-FI" dirty="0" err="1">
                <a:latin typeface="Roboto" panose="02000000000000000000" pitchFamily="2" charset="0"/>
                <a:ea typeface="Roboto" panose="02000000000000000000" pitchFamily="2" charset="0"/>
                <a:cs typeface="Roboto" panose="02000000000000000000" pitchFamily="2" charset="0"/>
              </a:rPr>
              <a:t>Kaalu</a:t>
            </a:r>
            <a:r>
              <a:rPr lang="fi-FI" dirty="0">
                <a:latin typeface="Roboto" panose="02000000000000000000" pitchFamily="2" charset="0"/>
                <a:ea typeface="Roboto" panose="02000000000000000000" pitchFamily="2" charset="0"/>
                <a:cs typeface="Roboto" panose="02000000000000000000" pitchFamily="2" charset="0"/>
              </a:rPr>
              <a:t>, kas </a:t>
            </a:r>
            <a:r>
              <a:rPr lang="fi-FI" dirty="0" err="1">
                <a:latin typeface="Roboto" panose="02000000000000000000" pitchFamily="2" charset="0"/>
                <a:ea typeface="Roboto" panose="02000000000000000000" pitchFamily="2" charset="0"/>
                <a:cs typeface="Roboto" panose="02000000000000000000" pitchFamily="2" charset="0"/>
              </a:rPr>
              <a:t>mõnda</a:t>
            </a:r>
            <a:r>
              <a:rPr lang="fi-FI" dirty="0">
                <a:latin typeface="Roboto" panose="02000000000000000000" pitchFamily="2" charset="0"/>
                <a:ea typeface="Roboto" panose="02000000000000000000" pitchFamily="2" charset="0"/>
                <a:cs typeface="Roboto" panose="02000000000000000000" pitchFamily="2" charset="0"/>
              </a:rPr>
              <a:t> tekstiosa </a:t>
            </a:r>
            <a:r>
              <a:rPr lang="fi-FI" dirty="0" err="1">
                <a:latin typeface="Roboto" panose="02000000000000000000" pitchFamily="2" charset="0"/>
                <a:ea typeface="Roboto" panose="02000000000000000000" pitchFamily="2" charset="0"/>
                <a:cs typeface="Roboto" panose="02000000000000000000" pitchFamily="2" charset="0"/>
              </a:rPr>
              <a:t>saab</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hoopis</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visualiseerida</a:t>
            </a:r>
            <a:r>
              <a:rPr lang="fi-FI" dirty="0">
                <a:latin typeface="Roboto" panose="02000000000000000000" pitchFamily="2" charset="0"/>
                <a:ea typeface="Roboto" panose="02000000000000000000" pitchFamily="2" charset="0"/>
                <a:cs typeface="Roboto" panose="02000000000000000000" pitchFamily="2" charset="0"/>
              </a:rPr>
              <a:t>. </a:t>
            </a:r>
            <a:endParaRPr lang="et-EE" dirty="0">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fi-FI" dirty="0" err="1">
                <a:latin typeface="Roboto" panose="02000000000000000000" pitchFamily="2" charset="0"/>
                <a:ea typeface="Roboto" panose="02000000000000000000" pitchFamily="2" charset="0"/>
                <a:cs typeface="Roboto" panose="02000000000000000000" pitchFamily="2" charset="0"/>
              </a:rPr>
              <a:t>Nt</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selgitades</a:t>
            </a:r>
            <a:r>
              <a:rPr lang="et-EE" dirty="0">
                <a:latin typeface="Roboto" panose="02000000000000000000" pitchFamily="2" charset="0"/>
                <a:ea typeface="Roboto" panose="02000000000000000000" pitchFamily="2" charset="0"/>
                <a:cs typeface="Roboto" panose="02000000000000000000" pitchFamily="2" charset="0"/>
              </a:rPr>
              <a:t> kutse andmise või omandamise protsessi</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saab</a:t>
            </a:r>
            <a:r>
              <a:rPr lang="fi-FI" dirty="0">
                <a:latin typeface="Roboto" panose="02000000000000000000" pitchFamily="2" charset="0"/>
                <a:ea typeface="Roboto" panose="02000000000000000000" pitchFamily="2" charset="0"/>
                <a:cs typeface="Roboto" panose="02000000000000000000" pitchFamily="2" charset="0"/>
              </a:rPr>
              <a:t> jutustava teksti </a:t>
            </a:r>
            <a:r>
              <a:rPr lang="fi-FI" dirty="0" err="1">
                <a:latin typeface="Roboto" panose="02000000000000000000" pitchFamily="2" charset="0"/>
                <a:ea typeface="Roboto" panose="02000000000000000000" pitchFamily="2" charset="0"/>
                <a:cs typeface="Roboto" panose="02000000000000000000" pitchFamily="2" charset="0"/>
              </a:rPr>
              <a:t>asemel</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näidata</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seda</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skeemil</a:t>
            </a:r>
            <a:r>
              <a:rPr lang="fi-FI" dirty="0">
                <a:latin typeface="Roboto" panose="02000000000000000000" pitchFamily="2" charset="0"/>
                <a:ea typeface="Roboto" panose="02000000000000000000" pitchFamily="2" charset="0"/>
                <a:cs typeface="Roboto" panose="02000000000000000000" pitchFamily="2" charset="0"/>
              </a:rPr>
              <a:t>.</a:t>
            </a:r>
          </a:p>
        </p:txBody>
      </p:sp>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2641601"/>
            <a:ext cx="4133222" cy="2382575"/>
          </a:xfrm>
        </p:spPr>
        <p:txBody>
          <a:bodyPr>
            <a:normAutofit/>
          </a:bodyPr>
          <a:lstStyle/>
          <a:p>
            <a:pPr>
              <a:spcBef>
                <a:spcPts val="2400"/>
              </a:spcBef>
              <a:spcAft>
                <a:spcPts val="1200"/>
              </a:spcAft>
            </a:pPr>
            <a:r>
              <a:rPr lang="et-EE" sz="3600" b="0" dirty="0">
                <a:latin typeface="Roboto" panose="02000000000000000000" pitchFamily="2" charset="0"/>
                <a:ea typeface="Roboto" panose="02000000000000000000" pitchFamily="2" charset="0"/>
                <a:cs typeface="Roboto" panose="02000000000000000000" pitchFamily="2" charset="0"/>
              </a:rPr>
              <a:t>Kas tekst on asendamatu?</a:t>
            </a:r>
          </a:p>
        </p:txBody>
      </p:sp>
      <p:sp>
        <p:nvSpPr>
          <p:cNvPr id="4" name="Title 1">
            <a:extLst>
              <a:ext uri="{FF2B5EF4-FFF2-40B4-BE49-F238E27FC236}">
                <a16:creationId xmlns:a16="http://schemas.microsoft.com/office/drawing/2014/main" id="{433C0895-C1A1-392A-D1CC-06D6109091CB}"/>
              </a:ext>
            </a:extLst>
          </p:cNvPr>
          <p:cNvSpPr txBox="1">
            <a:spLocks/>
          </p:cNvSpPr>
          <p:nvPr/>
        </p:nvSpPr>
        <p:spPr bwMode="auto">
          <a:xfrm>
            <a:off x="609600" y="34682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Info töötlemine</a:t>
            </a:r>
          </a:p>
        </p:txBody>
      </p:sp>
      <p:sp>
        <p:nvSpPr>
          <p:cNvPr id="7" name="Rectangle: Rounded Corners 6">
            <a:hlinkClick r:id="rId3"/>
            <a:extLst>
              <a:ext uri="{FF2B5EF4-FFF2-40B4-BE49-F238E27FC236}">
                <a16:creationId xmlns:a16="http://schemas.microsoft.com/office/drawing/2014/main" id="{4BDB8A54-28D6-8806-F7F5-090159809CF7}"/>
              </a:ext>
            </a:extLst>
          </p:cNvPr>
          <p:cNvSpPr/>
          <p:nvPr/>
        </p:nvSpPr>
        <p:spPr>
          <a:xfrm>
            <a:off x="5329395" y="5064835"/>
            <a:ext cx="2377440" cy="579120"/>
          </a:xfrm>
          <a:prstGeom prst="roundRect">
            <a:avLst/>
          </a:prstGeom>
          <a:ln>
            <a:noFill/>
          </a:ln>
          <a:effectLst>
            <a:innerShdw blurRad="190500" dist="165100" dir="5400000">
              <a:prstClr val="black">
                <a:alpha val="21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t-EE" dirty="0"/>
              <a:t>Kutse andmise skeem</a:t>
            </a:r>
          </a:p>
        </p:txBody>
      </p:sp>
    </p:spTree>
    <p:extLst>
      <p:ext uri="{BB962C8B-B14F-4D97-AF65-F5344CB8AC3E}">
        <p14:creationId xmlns:p14="http://schemas.microsoft.com/office/powerpoint/2010/main" val="3516541649"/>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5859" y="2305388"/>
            <a:ext cx="4155506" cy="3944679"/>
          </a:xfrm>
        </p:spPr>
        <p:txBody>
          <a:bodyPr>
            <a:normAutofit/>
          </a:bodyPr>
          <a:lstStyle/>
          <a:p>
            <a:pPr marL="0" indent="0">
              <a:spcBef>
                <a:spcPts val="0"/>
              </a:spcBef>
              <a:spcAft>
                <a:spcPts val="1200"/>
              </a:spcAft>
              <a:buNone/>
            </a:pPr>
            <a:r>
              <a:rPr lang="et-EE" sz="3600" b="1" dirty="0" err="1">
                <a:latin typeface="Roboto" panose="02000000000000000000" pitchFamily="2" charset="0"/>
                <a:ea typeface="Roboto" panose="02000000000000000000" pitchFamily="2" charset="0"/>
                <a:cs typeface="Roboto" panose="02000000000000000000" pitchFamily="2" charset="0"/>
              </a:rPr>
              <a:t>Sans-serif</a:t>
            </a:r>
            <a:endParaRPr lang="et-EE" sz="3600" b="1" dirty="0">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fi-FI" sz="1800" dirty="0">
                <a:latin typeface="Roboto" panose="02000000000000000000" pitchFamily="2" charset="0"/>
                <a:ea typeface="Roboto" panose="02000000000000000000" pitchFamily="2" charset="0"/>
                <a:cs typeface="Roboto" panose="02000000000000000000" pitchFamily="2" charset="0"/>
              </a:rPr>
              <a:t>Ilma </a:t>
            </a:r>
            <a:r>
              <a:rPr lang="fi-FI" sz="1800" dirty="0" err="1">
                <a:latin typeface="Roboto" panose="02000000000000000000" pitchFamily="2" charset="0"/>
                <a:ea typeface="Roboto" panose="02000000000000000000" pitchFamily="2" charset="0"/>
                <a:cs typeface="Roboto" panose="02000000000000000000" pitchFamily="2" charset="0"/>
              </a:rPr>
              <a:t>sabata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tähed</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tagavad</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parema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loetavuse</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ekraanil</a:t>
            </a:r>
            <a:r>
              <a:rPr lang="fi-FI" sz="1800" dirty="0">
                <a:latin typeface="Roboto" panose="02000000000000000000" pitchFamily="2" charset="0"/>
                <a:ea typeface="Roboto" panose="02000000000000000000" pitchFamily="2" charset="0"/>
                <a:cs typeface="Roboto" panose="02000000000000000000" pitchFamily="2" charset="0"/>
              </a:rPr>
              <a:t> ja </a:t>
            </a:r>
            <a:r>
              <a:rPr lang="et-EE" sz="1800" dirty="0">
                <a:latin typeface="Roboto" panose="02000000000000000000" pitchFamily="2" charset="0"/>
                <a:ea typeface="Roboto" panose="02000000000000000000" pitchFamily="2" charset="0"/>
                <a:cs typeface="Roboto" panose="02000000000000000000" pitchFamily="2" charset="0"/>
              </a:rPr>
              <a:t>seda ka </a:t>
            </a:r>
            <a:r>
              <a:rPr lang="fi-FI" sz="1800" dirty="0">
                <a:latin typeface="Roboto" panose="02000000000000000000" pitchFamily="2" charset="0"/>
                <a:ea typeface="Roboto" panose="02000000000000000000" pitchFamily="2" charset="0"/>
                <a:cs typeface="Roboto" panose="02000000000000000000" pitchFamily="2" charset="0"/>
              </a:rPr>
              <a:t>suure </a:t>
            </a:r>
            <a:r>
              <a:rPr lang="et-EE" sz="1800" dirty="0">
                <a:latin typeface="Roboto" panose="02000000000000000000" pitchFamily="2" charset="0"/>
                <a:ea typeface="Roboto" panose="02000000000000000000" pitchFamily="2" charset="0"/>
                <a:cs typeface="Roboto" panose="02000000000000000000" pitchFamily="2" charset="0"/>
              </a:rPr>
              <a:t>tekstihulga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korral</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Tunnetuslikult</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puhas</a:t>
            </a:r>
            <a:r>
              <a:rPr lang="fi-FI" sz="1800" dirty="0">
                <a:latin typeface="Roboto" panose="02000000000000000000" pitchFamily="2" charset="0"/>
                <a:ea typeface="Roboto" panose="02000000000000000000" pitchFamily="2" charset="0"/>
                <a:cs typeface="Roboto" panose="02000000000000000000" pitchFamily="2" charset="0"/>
              </a:rPr>
              <a:t> ja </a:t>
            </a:r>
            <a:r>
              <a:rPr lang="fi-FI" sz="1800" dirty="0" err="1">
                <a:latin typeface="Roboto" panose="02000000000000000000" pitchFamily="2" charset="0"/>
                <a:ea typeface="Roboto" panose="02000000000000000000" pitchFamily="2" charset="0"/>
                <a:cs typeface="Roboto" panose="02000000000000000000" pitchFamily="2" charset="0"/>
              </a:rPr>
              <a:t>kaasaegne</a:t>
            </a:r>
            <a:r>
              <a:rPr lang="fi-FI" sz="1800" dirty="0">
                <a:latin typeface="Roboto" panose="02000000000000000000" pitchFamily="2" charset="0"/>
                <a:ea typeface="Roboto" panose="02000000000000000000" pitchFamily="2" charset="0"/>
                <a:cs typeface="Roboto" panose="02000000000000000000" pitchFamily="2" charset="0"/>
              </a:rPr>
              <a:t>.</a:t>
            </a:r>
            <a:endParaRPr lang="et-EE" sz="1800" dirty="0">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et-EE" sz="1800" dirty="0">
                <a:latin typeface="Roboto" panose="02000000000000000000" pitchFamily="2" charset="0"/>
                <a:ea typeface="Roboto" panose="02000000000000000000" pitchFamily="2" charset="0"/>
                <a:cs typeface="Roboto" panose="02000000000000000000" pitchFamily="2" charset="0"/>
              </a:rPr>
              <a:t>Levinud fondid veebis on näiteks </a:t>
            </a:r>
            <a:r>
              <a:rPr lang="et-EE" sz="1800" b="1" dirty="0">
                <a:latin typeface="Roboto" panose="02000000000000000000" pitchFamily="2" charset="0"/>
                <a:ea typeface="Roboto" panose="02000000000000000000" pitchFamily="2" charset="0"/>
                <a:cs typeface="Roboto" panose="02000000000000000000" pitchFamily="2" charset="0"/>
              </a:rPr>
              <a:t>Montserrat, </a:t>
            </a:r>
            <a:r>
              <a:rPr lang="et-EE" sz="1800" b="1" dirty="0" err="1">
                <a:latin typeface="Roboto" panose="02000000000000000000" pitchFamily="2" charset="0"/>
                <a:ea typeface="Roboto" panose="02000000000000000000" pitchFamily="2" charset="0"/>
                <a:cs typeface="Roboto" panose="02000000000000000000" pitchFamily="2" charset="0"/>
              </a:rPr>
              <a:t>Roboto</a:t>
            </a:r>
            <a:r>
              <a:rPr lang="et-EE" sz="1800" dirty="0">
                <a:latin typeface="Roboto" panose="02000000000000000000" pitchFamily="2" charset="0"/>
                <a:ea typeface="Roboto" panose="02000000000000000000" pitchFamily="2" charset="0"/>
                <a:cs typeface="Roboto" panose="02000000000000000000" pitchFamily="2" charset="0"/>
              </a:rPr>
              <a:t>.</a:t>
            </a:r>
            <a:endParaRPr lang="fi-FI" sz="1800" dirty="0">
              <a:latin typeface="Roboto" panose="02000000000000000000" pitchFamily="2" charset="0"/>
              <a:ea typeface="Roboto" panose="02000000000000000000" pitchFamily="2" charset="0"/>
              <a:cs typeface="Roboto" panose="02000000000000000000" pitchFamily="2" charset="0"/>
            </a:endParaRPr>
          </a:p>
        </p:txBody>
      </p:sp>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sp>
        <p:nvSpPr>
          <p:cNvPr id="12" name="Content Placeholder 2">
            <a:extLst>
              <a:ext uri="{FF2B5EF4-FFF2-40B4-BE49-F238E27FC236}">
                <a16:creationId xmlns:a16="http://schemas.microsoft.com/office/drawing/2014/main" id="{5316E45D-8299-806F-239B-F61071076A48}"/>
              </a:ext>
            </a:extLst>
          </p:cNvPr>
          <p:cNvSpPr txBox="1">
            <a:spLocks/>
          </p:cNvSpPr>
          <p:nvPr/>
        </p:nvSpPr>
        <p:spPr bwMode="auto">
          <a:xfrm>
            <a:off x="609600" y="2305387"/>
            <a:ext cx="4155506" cy="3944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Font typeface="Wingdings" pitchFamily="2" charset="2"/>
              <a:buNone/>
            </a:pPr>
            <a:r>
              <a:rPr lang="et-EE" sz="4000" b="1" dirty="0" err="1">
                <a:latin typeface="Times New Roman" panose="02020603050405020304" pitchFamily="18" charset="0"/>
                <a:ea typeface="Tahoma" panose="020B0604030504040204" pitchFamily="34" charset="0"/>
                <a:cs typeface="Times New Roman" panose="02020603050405020304" pitchFamily="18" charset="0"/>
              </a:rPr>
              <a:t>Serif</a:t>
            </a:r>
            <a:endParaRPr lang="et-EE" sz="4000" b="1" dirty="0">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07000"/>
              </a:lnSpc>
              <a:spcBef>
                <a:spcPts val="1200"/>
              </a:spcBef>
              <a:spcAft>
                <a:spcPts val="0"/>
              </a:spcAft>
              <a:buFont typeface="Wingdings" pitchFamily="2" charset="2"/>
              <a:buNone/>
            </a:pPr>
            <a:r>
              <a:rPr lang="et-EE" sz="2000" dirty="0" err="1">
                <a:latin typeface="Times New Roman" panose="02020603050405020304" pitchFamily="18" charset="0"/>
                <a:ea typeface="Tahoma" panose="020B0604030504040204" pitchFamily="34" charset="0"/>
                <a:cs typeface="Times New Roman" panose="02020603050405020304" pitchFamily="18" charset="0"/>
              </a:rPr>
              <a:t>Serif</a:t>
            </a:r>
            <a:r>
              <a:rPr lang="et-EE" sz="2000" dirty="0">
                <a:latin typeface="Times New Roman" panose="02020603050405020304" pitchFamily="18" charset="0"/>
                <a:ea typeface="Tahoma" panose="020B0604030504040204" pitchFamily="34" charset="0"/>
                <a:cs typeface="Times New Roman" panose="02020603050405020304" pitchFamily="18" charset="0"/>
              </a:rPr>
              <a:t> tähendab nn sabadega tähti, mis tagavad väikses mõõdus parema loetavuse, kuid on silmale mugavam paberil. Tunnetuslikult annab </a:t>
            </a:r>
            <a:r>
              <a:rPr lang="et-EE" sz="2000" dirty="0" err="1">
                <a:latin typeface="Times New Roman" panose="02020603050405020304" pitchFamily="18" charset="0"/>
                <a:ea typeface="Tahoma" panose="020B0604030504040204" pitchFamily="34" charset="0"/>
                <a:cs typeface="Times New Roman" panose="02020603050405020304" pitchFamily="18" charset="0"/>
              </a:rPr>
              <a:t>serif</a:t>
            </a:r>
            <a:r>
              <a:rPr lang="et-EE" sz="2000" dirty="0">
                <a:latin typeface="Times New Roman" panose="02020603050405020304" pitchFamily="18" charset="0"/>
                <a:ea typeface="Tahoma" panose="020B0604030504040204" pitchFamily="34" charset="0"/>
                <a:cs typeface="Times New Roman" panose="02020603050405020304" pitchFamily="18" charset="0"/>
              </a:rPr>
              <a:t> edasi autoritaarsust, aga ka vanamoelisust.</a:t>
            </a:r>
          </a:p>
          <a:p>
            <a:pPr marL="0" indent="0">
              <a:lnSpc>
                <a:spcPct val="107000"/>
              </a:lnSpc>
              <a:spcBef>
                <a:spcPts val="1200"/>
              </a:spcBef>
              <a:spcAft>
                <a:spcPts val="0"/>
              </a:spcAft>
              <a:buFont typeface="Wingdings" pitchFamily="2" charset="2"/>
              <a:buNone/>
            </a:pPr>
            <a:r>
              <a:rPr lang="et-EE" sz="2000" dirty="0">
                <a:latin typeface="Times New Roman" panose="02020603050405020304" pitchFamily="18" charset="0"/>
                <a:ea typeface="Tahoma" panose="020B0604030504040204" pitchFamily="34" charset="0"/>
                <a:cs typeface="Times New Roman" panose="02020603050405020304" pitchFamily="18" charset="0"/>
              </a:rPr>
              <a:t>Tuntuim näide </a:t>
            </a:r>
            <a:r>
              <a:rPr lang="et-EE" sz="2000" b="1" dirty="0">
                <a:latin typeface="Times New Roman" panose="02020603050405020304" pitchFamily="18" charset="0"/>
                <a:ea typeface="Tahoma" panose="020B0604030504040204" pitchFamily="34" charset="0"/>
                <a:cs typeface="Times New Roman" panose="02020603050405020304" pitchFamily="18" charset="0"/>
              </a:rPr>
              <a:t>Times New Roman</a:t>
            </a:r>
            <a:r>
              <a:rPr lang="et-EE" sz="2000" dirty="0">
                <a:latin typeface="Times New Roman" panose="02020603050405020304" pitchFamily="18" charset="0"/>
                <a:ea typeface="Tahoma" panose="020B0604030504040204" pitchFamily="34" charset="0"/>
                <a:cs typeface="Times New Roman" panose="02020603050405020304" pitchFamily="18" charset="0"/>
              </a:rPr>
              <a:t>. </a:t>
            </a:r>
          </a:p>
        </p:txBody>
      </p:sp>
      <p:grpSp>
        <p:nvGrpSpPr>
          <p:cNvPr id="5" name="Group 4">
            <a:extLst>
              <a:ext uri="{FF2B5EF4-FFF2-40B4-BE49-F238E27FC236}">
                <a16:creationId xmlns:a16="http://schemas.microsoft.com/office/drawing/2014/main" id="{0DF41A47-B90E-E0B6-AFF4-C2B293CABC4A}"/>
              </a:ext>
            </a:extLst>
          </p:cNvPr>
          <p:cNvGrpSpPr/>
          <p:nvPr/>
        </p:nvGrpSpPr>
        <p:grpSpPr>
          <a:xfrm>
            <a:off x="5142093" y="3267635"/>
            <a:ext cx="2026779" cy="1159911"/>
            <a:chOff x="5717512" y="3429000"/>
            <a:chExt cx="2026779" cy="1159911"/>
          </a:xfrm>
        </p:grpSpPr>
        <p:pic>
          <p:nvPicPr>
            <p:cNvPr id="1026" name="Picture 2" descr="Serif vs Sans for Print">
              <a:extLst>
                <a:ext uri="{FF2B5EF4-FFF2-40B4-BE49-F238E27FC236}">
                  <a16:creationId xmlns:a16="http://schemas.microsoft.com/office/drawing/2014/main" id="{37D60ACF-71F4-55BA-274A-E8F55B48808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982" r="2958"/>
            <a:stretch/>
          </p:blipFill>
          <p:spPr bwMode="auto">
            <a:xfrm>
              <a:off x="6799746" y="3429000"/>
              <a:ext cx="944545" cy="115991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erif vs Sans for Print">
              <a:extLst>
                <a:ext uri="{FF2B5EF4-FFF2-40B4-BE49-F238E27FC236}">
                  <a16:creationId xmlns:a16="http://schemas.microsoft.com/office/drawing/2014/main" id="{6EEBEB3E-C3F8-D537-3A56-AA996296F65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8372"/>
            <a:stretch/>
          </p:blipFill>
          <p:spPr bwMode="auto">
            <a:xfrm>
              <a:off x="5717512" y="3429000"/>
              <a:ext cx="1082234" cy="115991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7086458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7630" y="2083983"/>
            <a:ext cx="6182156" cy="4540103"/>
          </a:xfrm>
        </p:spPr>
        <p:txBody>
          <a:bodyPr>
            <a:normAutofit fontScale="92500" lnSpcReduction="20000"/>
          </a:bodyPr>
          <a:lstStyle/>
          <a:p>
            <a:pPr marL="0" indent="0">
              <a:spcBef>
                <a:spcPts val="0"/>
              </a:spcBef>
              <a:spcAft>
                <a:spcPts val="0"/>
              </a:spcAft>
              <a:buNone/>
            </a:pPr>
            <a:r>
              <a:rPr lang="et-EE" sz="3500" b="1" dirty="0">
                <a:latin typeface="Roboto" panose="02000000000000000000" pitchFamily="2" charset="0"/>
                <a:ea typeface="Roboto" panose="02000000000000000000" pitchFamily="2" charset="0"/>
                <a:cs typeface="Roboto" panose="02000000000000000000" pitchFamily="2" charset="0"/>
              </a:rPr>
              <a:t>Tähe suurus ja raskus </a:t>
            </a:r>
          </a:p>
          <a:p>
            <a:pPr marL="0" indent="0">
              <a:spcBef>
                <a:spcPts val="1200"/>
              </a:spcBef>
              <a:spcAft>
                <a:spcPts val="0"/>
              </a:spcAft>
              <a:buNone/>
            </a:pPr>
            <a:r>
              <a:rPr lang="et-EE" sz="2600" dirty="0">
                <a:latin typeface="Roboto" panose="02000000000000000000" pitchFamily="2" charset="0"/>
                <a:ea typeface="Roboto" panose="02000000000000000000" pitchFamily="2" charset="0"/>
                <a:cs typeface="Roboto" panose="02000000000000000000" pitchFamily="2" charset="0"/>
              </a:rPr>
              <a:t>Tähe suurus </a:t>
            </a:r>
          </a:p>
          <a:p>
            <a:pPr marL="0" indent="0">
              <a:lnSpc>
                <a:spcPct val="107000"/>
              </a:lnSpc>
              <a:spcBef>
                <a:spcPts val="1200"/>
              </a:spcBef>
              <a:spcAft>
                <a:spcPts val="0"/>
              </a:spcAft>
              <a:buNone/>
            </a:pPr>
            <a:r>
              <a:rPr lang="et-EE" sz="1700" dirty="0">
                <a:latin typeface="Roboto" panose="02000000000000000000" pitchFamily="2" charset="0"/>
                <a:ea typeface="Roboto" panose="02000000000000000000" pitchFamily="2" charset="0"/>
                <a:cs typeface="Roboto" panose="02000000000000000000" pitchFamily="2" charset="0"/>
              </a:rPr>
              <a:t>Rõhuta pealkirja sisutekstist kaks korda suuremalt. Alapealkirjad võiks kuvada tavatekstist poole võrra suuremalt.</a:t>
            </a:r>
          </a:p>
          <a:p>
            <a:pPr marL="0" indent="0">
              <a:lnSpc>
                <a:spcPct val="107000"/>
              </a:lnSpc>
              <a:spcBef>
                <a:spcPts val="1200"/>
              </a:spcBef>
              <a:spcAft>
                <a:spcPts val="0"/>
              </a:spcAft>
              <a:buNone/>
            </a:pPr>
            <a:r>
              <a:rPr lang="et-EE" sz="1700" dirty="0">
                <a:latin typeface="Roboto" panose="02000000000000000000" pitchFamily="2" charset="0"/>
                <a:ea typeface="Roboto" panose="02000000000000000000" pitchFamily="2" charset="0"/>
                <a:cs typeface="Roboto" panose="02000000000000000000" pitchFamily="2" charset="0"/>
              </a:rPr>
              <a:t>Väldi läbivalt suuri tähti, see  võib mõjuda agressiivselt ega ole silmale mugav lugeda.</a:t>
            </a:r>
          </a:p>
          <a:p>
            <a:pPr marL="0" indent="0">
              <a:lnSpc>
                <a:spcPct val="107000"/>
              </a:lnSpc>
              <a:spcBef>
                <a:spcPts val="1200"/>
              </a:spcBef>
              <a:spcAft>
                <a:spcPts val="0"/>
              </a:spcAft>
              <a:buNone/>
            </a:pPr>
            <a:r>
              <a:rPr lang="et-EE" sz="2600" dirty="0">
                <a:latin typeface="Roboto" panose="02000000000000000000" pitchFamily="2" charset="0"/>
                <a:ea typeface="Roboto" panose="02000000000000000000" pitchFamily="2" charset="0"/>
                <a:cs typeface="Roboto" panose="02000000000000000000" pitchFamily="2" charset="0"/>
              </a:rPr>
              <a:t>Tähe raskus </a:t>
            </a:r>
          </a:p>
          <a:p>
            <a:pPr marL="0" indent="0">
              <a:lnSpc>
                <a:spcPct val="107000"/>
              </a:lnSpc>
              <a:spcBef>
                <a:spcPts val="1200"/>
              </a:spcBef>
              <a:spcAft>
                <a:spcPts val="0"/>
              </a:spcAft>
              <a:buNone/>
            </a:pPr>
            <a:r>
              <a:rPr lang="et-EE" sz="1700" dirty="0">
                <a:effectLst/>
                <a:latin typeface="Roboto" panose="02000000000000000000" pitchFamily="2" charset="0"/>
                <a:ea typeface="Roboto" panose="02000000000000000000" pitchFamily="2" charset="0"/>
                <a:cs typeface="Roboto" panose="02000000000000000000" pitchFamily="2" charset="0"/>
              </a:rPr>
              <a:t>Teksti rõhutamiseks tähe raskusega, võiks erinevus olla kaks raskusühikut. </a:t>
            </a:r>
          </a:p>
          <a:p>
            <a:pPr marL="0" indent="0">
              <a:lnSpc>
                <a:spcPct val="107000"/>
              </a:lnSpc>
              <a:spcBef>
                <a:spcPts val="1200"/>
              </a:spcBef>
              <a:spcAft>
                <a:spcPts val="800"/>
              </a:spcAft>
              <a:buNone/>
            </a:pPr>
            <a:r>
              <a:rPr lang="et-EE" sz="1700" dirty="0">
                <a:effectLst/>
                <a:latin typeface="Roboto" panose="02000000000000000000" pitchFamily="2" charset="0"/>
                <a:ea typeface="Roboto" panose="02000000000000000000" pitchFamily="2" charset="0"/>
                <a:cs typeface="Roboto" panose="02000000000000000000" pitchFamily="2" charset="0"/>
              </a:rPr>
              <a:t>Nt </a:t>
            </a:r>
            <a:r>
              <a:rPr lang="et-EE" sz="1700" dirty="0">
                <a:latin typeface="Roboto" panose="02000000000000000000" pitchFamily="2" charset="0"/>
                <a:ea typeface="Roboto" panose="02000000000000000000" pitchFamily="2" charset="0"/>
                <a:cs typeface="Roboto" panose="02000000000000000000" pitchFamily="2" charset="0"/>
              </a:rPr>
              <a:t>kui tavatekst </a:t>
            </a:r>
            <a:r>
              <a:rPr lang="et-EE" sz="1700" dirty="0">
                <a:effectLst/>
                <a:latin typeface="Roboto" panose="02000000000000000000" pitchFamily="2" charset="0"/>
                <a:ea typeface="Roboto" panose="02000000000000000000" pitchFamily="2" charset="0"/>
                <a:cs typeface="Roboto" panose="02000000000000000000" pitchFamily="2" charset="0"/>
              </a:rPr>
              <a:t>on </a:t>
            </a:r>
            <a:r>
              <a:rPr lang="et-EE" sz="1700" i="1" kern="1400" spc="100" dirty="0" err="1">
                <a:effectLst/>
                <a:latin typeface="Roboto" panose="02000000000000000000" pitchFamily="2" charset="0"/>
                <a:ea typeface="Roboto" panose="02000000000000000000" pitchFamily="2" charset="0"/>
                <a:cs typeface="Roboto" panose="02000000000000000000" pitchFamily="2" charset="0"/>
              </a:rPr>
              <a:t>regular</a:t>
            </a:r>
            <a:r>
              <a:rPr lang="et-EE" sz="1700" dirty="0">
                <a:effectLst/>
                <a:latin typeface="Roboto" panose="02000000000000000000" pitchFamily="2" charset="0"/>
                <a:ea typeface="Roboto" panose="02000000000000000000" pitchFamily="2" charset="0"/>
                <a:cs typeface="Roboto" panose="02000000000000000000" pitchFamily="2" charset="0"/>
              </a:rPr>
              <a:t>, siis </a:t>
            </a:r>
            <a:r>
              <a:rPr lang="et-EE" sz="1700" b="1" dirty="0">
                <a:effectLst/>
                <a:latin typeface="Roboto" panose="02000000000000000000" pitchFamily="2" charset="0"/>
                <a:ea typeface="Roboto" panose="02000000000000000000" pitchFamily="2" charset="0"/>
                <a:cs typeface="Roboto" panose="02000000000000000000" pitchFamily="2" charset="0"/>
              </a:rPr>
              <a:t>rasvane tekst peaks olema </a:t>
            </a:r>
            <a:r>
              <a:rPr lang="et-EE" sz="1700" b="1" i="1" kern="3000" dirty="0" err="1">
                <a:effectLst/>
                <a:latin typeface="Roboto" panose="02000000000000000000" pitchFamily="2" charset="0"/>
                <a:ea typeface="Roboto" panose="02000000000000000000" pitchFamily="2" charset="0"/>
                <a:cs typeface="Roboto" panose="02000000000000000000" pitchFamily="2" charset="0"/>
              </a:rPr>
              <a:t>bold</a:t>
            </a:r>
            <a:r>
              <a:rPr lang="et-EE" sz="1700" b="1" kern="3000" dirty="0" err="1">
                <a:effectLst/>
                <a:latin typeface="Roboto" panose="02000000000000000000" pitchFamily="2" charset="0"/>
                <a:ea typeface="Roboto" panose="02000000000000000000" pitchFamily="2" charset="0"/>
                <a:cs typeface="Roboto" panose="02000000000000000000" pitchFamily="2" charset="0"/>
              </a:rPr>
              <a:t>’is</a:t>
            </a:r>
            <a:r>
              <a:rPr lang="et-EE" sz="1700" b="1" dirty="0">
                <a:effectLst/>
                <a:latin typeface="Roboto" panose="02000000000000000000" pitchFamily="2" charset="0"/>
                <a:ea typeface="Roboto" panose="02000000000000000000" pitchFamily="2" charset="0"/>
                <a:cs typeface="Roboto" panose="02000000000000000000" pitchFamily="2" charset="0"/>
              </a:rPr>
              <a:t> </a:t>
            </a:r>
            <a:r>
              <a:rPr lang="et-EE" sz="1700" dirty="0">
                <a:effectLst/>
                <a:latin typeface="Roboto" panose="02000000000000000000" pitchFamily="2" charset="0"/>
                <a:ea typeface="Roboto" panose="02000000000000000000" pitchFamily="2" charset="0"/>
                <a:cs typeface="Roboto" panose="02000000000000000000" pitchFamily="2" charset="0"/>
              </a:rPr>
              <a:t>(vahele jääb </a:t>
            </a:r>
            <a:r>
              <a:rPr lang="et-EE" sz="1700" i="1" dirty="0">
                <a:effectLst/>
                <a:latin typeface="Roboto" panose="02000000000000000000" pitchFamily="2" charset="0"/>
                <a:ea typeface="Roboto" panose="02000000000000000000" pitchFamily="2" charset="0"/>
                <a:cs typeface="Roboto" panose="02000000000000000000" pitchFamily="2" charset="0"/>
              </a:rPr>
              <a:t>semi-</a:t>
            </a:r>
            <a:r>
              <a:rPr lang="et-EE" sz="1700" i="1" dirty="0" err="1">
                <a:effectLst/>
                <a:latin typeface="Roboto" panose="02000000000000000000" pitchFamily="2" charset="0"/>
                <a:ea typeface="Roboto" panose="02000000000000000000" pitchFamily="2" charset="0"/>
                <a:cs typeface="Roboto" panose="02000000000000000000" pitchFamily="2" charset="0"/>
              </a:rPr>
              <a:t>bold</a:t>
            </a:r>
            <a:r>
              <a:rPr lang="et-EE" sz="1700" i="1" dirty="0">
                <a:effectLst/>
                <a:latin typeface="Roboto" panose="02000000000000000000" pitchFamily="2" charset="0"/>
                <a:ea typeface="Roboto" panose="02000000000000000000" pitchFamily="2" charset="0"/>
                <a:cs typeface="Roboto" panose="02000000000000000000" pitchFamily="2" charset="0"/>
              </a:rPr>
              <a:t>/</a:t>
            </a:r>
            <a:r>
              <a:rPr lang="et-EE" sz="1700" i="1" dirty="0" err="1">
                <a:effectLst/>
                <a:latin typeface="Roboto" panose="02000000000000000000" pitchFamily="2" charset="0"/>
                <a:ea typeface="Roboto" panose="02000000000000000000" pitchFamily="2" charset="0"/>
                <a:cs typeface="Roboto" panose="02000000000000000000" pitchFamily="2" charset="0"/>
              </a:rPr>
              <a:t>medium</a:t>
            </a:r>
            <a:r>
              <a:rPr lang="et-EE" sz="1700" dirty="0">
                <a:effectLst/>
                <a:latin typeface="Roboto" panose="02000000000000000000" pitchFamily="2" charset="0"/>
                <a:ea typeface="Roboto" panose="02000000000000000000" pitchFamily="2" charset="0"/>
                <a:cs typeface="Roboto" panose="02000000000000000000" pitchFamily="2" charset="0"/>
              </a:rPr>
              <a:t>).</a:t>
            </a:r>
          </a:p>
          <a:p>
            <a:pPr marL="0" indent="0">
              <a:lnSpc>
                <a:spcPct val="107000"/>
              </a:lnSpc>
              <a:spcBef>
                <a:spcPts val="1200"/>
              </a:spcBef>
              <a:spcAft>
                <a:spcPts val="800"/>
              </a:spcAft>
              <a:buNone/>
            </a:pPr>
            <a:r>
              <a:rPr lang="et-EE" sz="1700" dirty="0">
                <a:effectLst/>
                <a:latin typeface="Roboto" panose="02000000000000000000" pitchFamily="2" charset="0"/>
                <a:ea typeface="Roboto" panose="02000000000000000000" pitchFamily="2" charset="0"/>
                <a:cs typeface="Roboto" panose="02000000000000000000" pitchFamily="2" charset="0"/>
              </a:rPr>
              <a:t>Kui tavatekst on </a:t>
            </a:r>
            <a:r>
              <a:rPr lang="et-EE" sz="1700" i="1" kern="2200" dirty="0" err="1">
                <a:effectLst/>
                <a:latin typeface="Roboto" panose="02000000000000000000" pitchFamily="2" charset="0"/>
                <a:ea typeface="Roboto" panose="02000000000000000000" pitchFamily="2" charset="0"/>
                <a:cs typeface="Roboto" panose="02000000000000000000" pitchFamily="2" charset="0"/>
              </a:rPr>
              <a:t>regular</a:t>
            </a:r>
            <a:r>
              <a:rPr lang="et-EE" sz="1700" dirty="0">
                <a:effectLst/>
                <a:latin typeface="Roboto" panose="02000000000000000000" pitchFamily="2" charset="0"/>
                <a:ea typeface="Roboto" panose="02000000000000000000" pitchFamily="2" charset="0"/>
                <a:cs typeface="Roboto" panose="02000000000000000000" pitchFamily="2" charset="0"/>
              </a:rPr>
              <a:t> ja </a:t>
            </a:r>
            <a:r>
              <a:rPr lang="et-EE" sz="1700" dirty="0">
                <a:effectLst/>
                <a:latin typeface="Roboto Medium" panose="02000000000000000000" pitchFamily="2" charset="0"/>
                <a:ea typeface="Roboto Medium" panose="02000000000000000000" pitchFamily="2" charset="0"/>
                <a:cs typeface="Roboto Medium" panose="02000000000000000000" pitchFamily="2" charset="0"/>
              </a:rPr>
              <a:t>rõhutatud tekst </a:t>
            </a:r>
            <a:r>
              <a:rPr lang="et-EE" sz="1700" i="1" dirty="0" err="1">
                <a:effectLst/>
                <a:latin typeface="Roboto Medium" panose="02000000000000000000" pitchFamily="2" charset="0"/>
                <a:ea typeface="Roboto Medium" panose="02000000000000000000" pitchFamily="2" charset="0"/>
                <a:cs typeface="Roboto Medium" panose="02000000000000000000" pitchFamily="2" charset="0"/>
              </a:rPr>
              <a:t>semibold</a:t>
            </a:r>
            <a:r>
              <a:rPr lang="et-EE" sz="1700" dirty="0">
                <a:effectLst/>
                <a:latin typeface="Roboto Medium" panose="02000000000000000000" pitchFamily="2" charset="0"/>
                <a:ea typeface="Roboto Medium" panose="02000000000000000000" pitchFamily="2" charset="0"/>
                <a:cs typeface="Roboto Medium" panose="02000000000000000000" pitchFamily="2" charset="0"/>
              </a:rPr>
              <a:t> või </a:t>
            </a:r>
            <a:r>
              <a:rPr lang="et-EE" sz="1700" i="1" dirty="0" err="1">
                <a:effectLst/>
                <a:latin typeface="Roboto Medium" panose="02000000000000000000" pitchFamily="2" charset="0"/>
                <a:ea typeface="Roboto Medium" panose="02000000000000000000" pitchFamily="2" charset="0"/>
                <a:cs typeface="Roboto Medium" panose="02000000000000000000" pitchFamily="2" charset="0"/>
              </a:rPr>
              <a:t>medium</a:t>
            </a:r>
            <a:r>
              <a:rPr lang="et-EE" sz="1700" dirty="0">
                <a:effectLst/>
                <a:latin typeface="Roboto" panose="02000000000000000000" pitchFamily="2" charset="0"/>
                <a:ea typeface="Roboto" panose="02000000000000000000" pitchFamily="2" charset="0"/>
                <a:cs typeface="Roboto" panose="02000000000000000000" pitchFamily="2" charset="0"/>
              </a:rPr>
              <a:t>, siis see hästi ei tööta.</a:t>
            </a:r>
          </a:p>
          <a:p>
            <a:pPr marL="0" indent="0">
              <a:spcBef>
                <a:spcPts val="1200"/>
              </a:spcBef>
              <a:buNone/>
            </a:pPr>
            <a:endParaRPr lang="et-EE" sz="2000" dirty="0">
              <a:latin typeface="Roboto" panose="02000000000000000000" pitchFamily="2" charset="0"/>
              <a:ea typeface="Roboto" panose="02000000000000000000" pitchFamily="2" charset="0"/>
              <a:cs typeface="Roboto" panose="02000000000000000000" pitchFamily="2" charset="0"/>
            </a:endParaRPr>
          </a:p>
        </p:txBody>
      </p:sp>
      <p:grpSp>
        <p:nvGrpSpPr>
          <p:cNvPr id="7" name="Group 6">
            <a:extLst>
              <a:ext uri="{FF2B5EF4-FFF2-40B4-BE49-F238E27FC236}">
                <a16:creationId xmlns:a16="http://schemas.microsoft.com/office/drawing/2014/main" id="{05C40860-7040-E7CB-C2E5-B16C76095BE7}"/>
              </a:ext>
            </a:extLst>
          </p:cNvPr>
          <p:cNvGrpSpPr/>
          <p:nvPr/>
        </p:nvGrpSpPr>
        <p:grpSpPr>
          <a:xfrm>
            <a:off x="609600" y="3736074"/>
            <a:ext cx="4237073" cy="2775098"/>
            <a:chOff x="609600" y="2083983"/>
            <a:chExt cx="4237073" cy="2775098"/>
          </a:xfrm>
        </p:grpSpPr>
        <p:sp>
          <p:nvSpPr>
            <p:cNvPr id="9" name="Rectangle: Rounded Corners 8">
              <a:extLst>
                <a:ext uri="{FF2B5EF4-FFF2-40B4-BE49-F238E27FC236}">
                  <a16:creationId xmlns:a16="http://schemas.microsoft.com/office/drawing/2014/main" id="{C3184CCF-C56E-B217-67CC-812B52554B05}"/>
                </a:ext>
              </a:extLst>
            </p:cNvPr>
            <p:cNvSpPr/>
            <p:nvPr/>
          </p:nvSpPr>
          <p:spPr>
            <a:xfrm>
              <a:off x="609600" y="2083983"/>
              <a:ext cx="4237073" cy="2775098"/>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0" name="Content Placeholder 2">
              <a:extLst>
                <a:ext uri="{FF2B5EF4-FFF2-40B4-BE49-F238E27FC236}">
                  <a16:creationId xmlns:a16="http://schemas.microsoft.com/office/drawing/2014/main" id="{687BEA54-2899-59EC-E779-14CAD8FEAAFF}"/>
                </a:ext>
              </a:extLst>
            </p:cNvPr>
            <p:cNvSpPr txBox="1">
              <a:spLocks/>
            </p:cNvSpPr>
            <p:nvPr/>
          </p:nvSpPr>
          <p:spPr bwMode="auto">
            <a:xfrm>
              <a:off x="980557" y="2722880"/>
              <a:ext cx="3647441" cy="17564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Font typeface="Wingdings" pitchFamily="2" charset="2"/>
                <a:buNone/>
              </a:pPr>
              <a:r>
                <a:rPr lang="et-EE" sz="3200" b="1" dirty="0">
                  <a:latin typeface="Roboto" panose="02000000000000000000" pitchFamily="2" charset="0"/>
                  <a:ea typeface="Roboto" panose="02000000000000000000" pitchFamily="2" charset="0"/>
                  <a:cs typeface="Roboto" panose="02000000000000000000" pitchFamily="2" charset="0"/>
                </a:rPr>
                <a:t>Pealkiri 32pt (2x)</a:t>
              </a:r>
            </a:p>
            <a:p>
              <a:pPr marL="0" indent="0">
                <a:buFont typeface="Wingdings" pitchFamily="2" charset="2"/>
                <a:buNone/>
              </a:pPr>
              <a:r>
                <a:rPr lang="et-EE" dirty="0">
                  <a:latin typeface="Roboto" panose="02000000000000000000" pitchFamily="2" charset="0"/>
                  <a:ea typeface="Roboto" panose="02000000000000000000" pitchFamily="2" charset="0"/>
                  <a:cs typeface="Roboto" panose="02000000000000000000" pitchFamily="2" charset="0"/>
                </a:rPr>
                <a:t>Alapealkiri 24pt (1,5x)</a:t>
              </a:r>
            </a:p>
            <a:p>
              <a:pPr marL="0" indent="0">
                <a:spcBef>
                  <a:spcPts val="1200"/>
                </a:spcBef>
                <a:buFont typeface="Wingdings" pitchFamily="2" charset="2"/>
                <a:buNone/>
              </a:pPr>
              <a:r>
                <a:rPr lang="et-EE" sz="1600" dirty="0">
                  <a:latin typeface="Roboto" panose="02000000000000000000" pitchFamily="2" charset="0"/>
                  <a:ea typeface="Roboto" panose="02000000000000000000" pitchFamily="2" charset="0"/>
                  <a:cs typeface="Roboto" panose="02000000000000000000" pitchFamily="2" charset="0"/>
                </a:rPr>
                <a:t>Sisutekst 16pt (1x)</a:t>
              </a:r>
            </a:p>
          </p:txBody>
        </p:sp>
      </p:grpSp>
      <p:sp>
        <p:nvSpPr>
          <p:cNvPr id="2" name="Title 1">
            <a:extLst>
              <a:ext uri="{FF2B5EF4-FFF2-40B4-BE49-F238E27FC236}">
                <a16:creationId xmlns:a16="http://schemas.microsoft.com/office/drawing/2014/main" id="{D8D93018-1D77-3397-968D-A3A277CB774F}"/>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grpSp>
        <p:nvGrpSpPr>
          <p:cNvPr id="4" name="Group 3">
            <a:extLst>
              <a:ext uri="{FF2B5EF4-FFF2-40B4-BE49-F238E27FC236}">
                <a16:creationId xmlns:a16="http://schemas.microsoft.com/office/drawing/2014/main" id="{5CD41F9E-E1D6-767D-0F41-F1B1D51D0C15}"/>
              </a:ext>
            </a:extLst>
          </p:cNvPr>
          <p:cNvGrpSpPr/>
          <p:nvPr/>
        </p:nvGrpSpPr>
        <p:grpSpPr>
          <a:xfrm>
            <a:off x="609600" y="2128725"/>
            <a:ext cx="4237073" cy="1318208"/>
            <a:chOff x="609600" y="5118274"/>
            <a:chExt cx="4237073" cy="1318208"/>
          </a:xfrm>
        </p:grpSpPr>
        <p:sp>
          <p:nvSpPr>
            <p:cNvPr id="5" name="Rectangle: Rounded Corners 4">
              <a:extLst>
                <a:ext uri="{FF2B5EF4-FFF2-40B4-BE49-F238E27FC236}">
                  <a16:creationId xmlns:a16="http://schemas.microsoft.com/office/drawing/2014/main" id="{23937020-9640-D918-BBEF-B5CA3516154C}"/>
                </a:ext>
              </a:extLst>
            </p:cNvPr>
            <p:cNvSpPr/>
            <p:nvPr/>
          </p:nvSpPr>
          <p:spPr>
            <a:xfrm>
              <a:off x="609600" y="5118274"/>
              <a:ext cx="4237073" cy="1318208"/>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6" name="TextBox 5">
              <a:extLst>
                <a:ext uri="{FF2B5EF4-FFF2-40B4-BE49-F238E27FC236}">
                  <a16:creationId xmlns:a16="http://schemas.microsoft.com/office/drawing/2014/main" id="{FA04B2C3-3131-4F84-4822-640A0F7A3D1D}"/>
                </a:ext>
              </a:extLst>
            </p:cNvPr>
            <p:cNvSpPr txBox="1"/>
            <p:nvPr/>
          </p:nvSpPr>
          <p:spPr>
            <a:xfrm>
              <a:off x="980557" y="5378012"/>
              <a:ext cx="3866116" cy="789319"/>
            </a:xfrm>
            <a:prstGeom prst="rect">
              <a:avLst/>
            </a:prstGeom>
            <a:noFill/>
          </p:spPr>
          <p:txBody>
            <a:bodyPr wrap="square" rtlCol="0">
              <a:spAutoFit/>
            </a:bodyPr>
            <a:lstStyle/>
            <a:p>
              <a:pPr>
                <a:lnSpc>
                  <a:spcPct val="150000"/>
                </a:lnSpc>
              </a:pPr>
              <a:r>
                <a:rPr lang="et-EE" sz="1600" dirty="0" err="1">
                  <a:solidFill>
                    <a:srgbClr val="1F497D"/>
                  </a:solidFill>
                  <a:latin typeface="Roboto" panose="02000000000000000000" pitchFamily="2" charset="0"/>
                  <a:ea typeface="Roboto" panose="02000000000000000000" pitchFamily="2" charset="0"/>
                  <a:cs typeface="Roboto" panose="02000000000000000000" pitchFamily="2" charset="0"/>
                </a:rPr>
                <a:t>Roboto</a:t>
              </a:r>
              <a:r>
                <a:rPr lang="et-EE" sz="1600" dirty="0">
                  <a:solidFill>
                    <a:srgbClr val="1F497D"/>
                  </a:solidFill>
                  <a:latin typeface="Roboto" panose="02000000000000000000" pitchFamily="2" charset="0"/>
                  <a:ea typeface="Roboto" panose="02000000000000000000" pitchFamily="2" charset="0"/>
                  <a:cs typeface="Roboto" panose="02000000000000000000" pitchFamily="2" charset="0"/>
                </a:rPr>
                <a:t> tähesuurusega 16pt</a:t>
              </a:r>
            </a:p>
            <a:p>
              <a:pPr>
                <a:lnSpc>
                  <a:spcPct val="150000"/>
                </a:lnSpc>
              </a:pPr>
              <a:r>
                <a:rPr lang="et-EE" sz="1600" dirty="0">
                  <a:solidFill>
                    <a:srgbClr val="1F497D"/>
                  </a:solidFill>
                  <a:latin typeface="Montserrat" panose="00000500000000000000" pitchFamily="2" charset="-70"/>
                </a:rPr>
                <a:t>Montserrat tähesuurusega 16pt</a:t>
              </a:r>
            </a:p>
          </p:txBody>
        </p:sp>
      </p:grpSp>
    </p:spTree>
    <p:extLst>
      <p:ext uri="{BB962C8B-B14F-4D97-AF65-F5344CB8AC3E}">
        <p14:creationId xmlns:p14="http://schemas.microsoft.com/office/powerpoint/2010/main" val="57888906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2">
            <a:extLst>
              <a:ext uri="{FF2B5EF4-FFF2-40B4-BE49-F238E27FC236}">
                <a16:creationId xmlns:a16="http://schemas.microsoft.com/office/drawing/2014/main" id="{5F1AC61C-BEF8-6D4C-F516-1EB34985C262}"/>
              </a:ext>
            </a:extLst>
          </p:cNvPr>
          <p:cNvSpPr txBox="1">
            <a:spLocks/>
          </p:cNvSpPr>
          <p:nvPr/>
        </p:nvSpPr>
        <p:spPr bwMode="auto">
          <a:xfrm>
            <a:off x="609600" y="1943217"/>
            <a:ext cx="4947924" cy="2683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Värvid veebis ja trükis</a:t>
            </a:r>
          </a:p>
          <a:p>
            <a:pPr marL="0" indent="0">
              <a:spcBef>
                <a:spcPts val="1200"/>
              </a:spcBef>
              <a:buFont typeface="Wingdings" pitchFamily="2" charset="2"/>
              <a:buNone/>
            </a:pPr>
            <a:r>
              <a:rPr lang="et-EE" sz="1600" dirty="0">
                <a:effectLst/>
                <a:latin typeface="Roboto" panose="02000000000000000000" pitchFamily="2" charset="0"/>
                <a:ea typeface="Roboto" panose="02000000000000000000" pitchFamily="2" charset="0"/>
                <a:cs typeface="Roboto" panose="02000000000000000000" pitchFamily="2" charset="0"/>
              </a:rPr>
              <a:t>Veebis on võimalik kuvada väga kirkaid värve, kuid tasub teada, et trükkides võivad need olla oluliselt tuhmimad.</a:t>
            </a:r>
          </a:p>
          <a:p>
            <a:pPr marL="0" indent="0">
              <a:spcBef>
                <a:spcPts val="1200"/>
              </a:spcBef>
              <a:buNone/>
            </a:pPr>
            <a:r>
              <a:rPr lang="et-EE" sz="1600" dirty="0">
                <a:effectLst/>
                <a:latin typeface="Roboto" panose="02000000000000000000" pitchFamily="2" charset="0"/>
                <a:ea typeface="Roboto" panose="02000000000000000000" pitchFamily="2" charset="0"/>
                <a:cs typeface="Roboto" panose="02000000000000000000" pitchFamily="2" charset="0"/>
              </a:rPr>
              <a:t>Seega võiks ette mõelda, kas sama materjali soovitakse trükkida ja kas võimalikud värvierinevused on olulised.</a:t>
            </a:r>
            <a:endParaRPr lang="et-EE" sz="1600" b="1" dirty="0">
              <a:latin typeface="Roboto" panose="02000000000000000000" pitchFamily="2" charset="0"/>
              <a:ea typeface="Roboto" panose="02000000000000000000" pitchFamily="2" charset="0"/>
              <a:cs typeface="Roboto" panose="02000000000000000000" pitchFamily="2"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grpSp>
        <p:nvGrpSpPr>
          <p:cNvPr id="12" name="Group 11">
            <a:extLst>
              <a:ext uri="{FF2B5EF4-FFF2-40B4-BE49-F238E27FC236}">
                <a16:creationId xmlns:a16="http://schemas.microsoft.com/office/drawing/2014/main" id="{F2C657E4-ABDB-7231-28B1-F6C5ABB842B1}"/>
              </a:ext>
            </a:extLst>
          </p:cNvPr>
          <p:cNvGrpSpPr/>
          <p:nvPr/>
        </p:nvGrpSpPr>
        <p:grpSpPr>
          <a:xfrm>
            <a:off x="725554" y="4523044"/>
            <a:ext cx="845060" cy="842053"/>
            <a:chOff x="6932190" y="4435178"/>
            <a:chExt cx="845060" cy="842053"/>
          </a:xfrm>
        </p:grpSpPr>
        <p:sp>
          <p:nvSpPr>
            <p:cNvPr id="3" name="Rectangle: Rounded Corners 2">
              <a:extLst>
                <a:ext uri="{FF2B5EF4-FFF2-40B4-BE49-F238E27FC236}">
                  <a16:creationId xmlns:a16="http://schemas.microsoft.com/office/drawing/2014/main" id="{03112CE2-D314-4104-C25E-E177B44C70AD}"/>
                </a:ext>
              </a:extLst>
            </p:cNvPr>
            <p:cNvSpPr/>
            <p:nvPr/>
          </p:nvSpPr>
          <p:spPr>
            <a:xfrm>
              <a:off x="6932190" y="4435178"/>
              <a:ext cx="386316" cy="386316"/>
            </a:xfrm>
            <a:prstGeom prst="roundRect">
              <a:avLst/>
            </a:prstGeom>
            <a:solidFill>
              <a:srgbClr val="34E1F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 name="Rectangle: Rounded Corners 4">
              <a:extLst>
                <a:ext uri="{FF2B5EF4-FFF2-40B4-BE49-F238E27FC236}">
                  <a16:creationId xmlns:a16="http://schemas.microsoft.com/office/drawing/2014/main" id="{79F6D68B-2C0D-F2EE-4E3E-1250DB2C237F}"/>
                </a:ext>
              </a:extLst>
            </p:cNvPr>
            <p:cNvSpPr/>
            <p:nvPr/>
          </p:nvSpPr>
          <p:spPr>
            <a:xfrm>
              <a:off x="7390934" y="4435178"/>
              <a:ext cx="386316" cy="386316"/>
            </a:xfrm>
            <a:prstGeom prst="roundRect">
              <a:avLst/>
            </a:prstGeom>
            <a:solidFill>
              <a:srgbClr val="F357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6" name="Rectangle: Rounded Corners 5">
              <a:extLst>
                <a:ext uri="{FF2B5EF4-FFF2-40B4-BE49-F238E27FC236}">
                  <a16:creationId xmlns:a16="http://schemas.microsoft.com/office/drawing/2014/main" id="{4F6D1228-93C3-E041-A9E1-3496F04D40A0}"/>
                </a:ext>
              </a:extLst>
            </p:cNvPr>
            <p:cNvSpPr/>
            <p:nvPr/>
          </p:nvSpPr>
          <p:spPr>
            <a:xfrm>
              <a:off x="6934249" y="4890915"/>
              <a:ext cx="386316" cy="386316"/>
            </a:xfrm>
            <a:prstGeom prst="roundRect">
              <a:avLst/>
            </a:prstGeom>
            <a:solidFill>
              <a:srgbClr val="73C4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4" name="Rectangle: Rounded Corners 13">
              <a:extLst>
                <a:ext uri="{FF2B5EF4-FFF2-40B4-BE49-F238E27FC236}">
                  <a16:creationId xmlns:a16="http://schemas.microsoft.com/office/drawing/2014/main" id="{37E65F1F-179D-8434-FDC4-642C521139E6}"/>
                </a:ext>
              </a:extLst>
            </p:cNvPr>
            <p:cNvSpPr/>
            <p:nvPr/>
          </p:nvSpPr>
          <p:spPr>
            <a:xfrm>
              <a:off x="7390934" y="4890915"/>
              <a:ext cx="386316" cy="386316"/>
            </a:xfrm>
            <a:prstGeom prst="roundRect">
              <a:avLst/>
            </a:prstGeom>
            <a:solidFill>
              <a:srgbClr val="D270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dirty="0"/>
            </a:p>
          </p:txBody>
        </p:sp>
      </p:grpSp>
      <p:sp>
        <p:nvSpPr>
          <p:cNvPr id="16" name="Content Placeholder 2">
            <a:extLst>
              <a:ext uri="{FF2B5EF4-FFF2-40B4-BE49-F238E27FC236}">
                <a16:creationId xmlns:a16="http://schemas.microsoft.com/office/drawing/2014/main" id="{6597EEB5-493C-798E-0694-2379DFC739F7}"/>
              </a:ext>
            </a:extLst>
          </p:cNvPr>
          <p:cNvSpPr txBox="1">
            <a:spLocks/>
          </p:cNvSpPr>
          <p:nvPr/>
        </p:nvSpPr>
        <p:spPr bwMode="auto">
          <a:xfrm>
            <a:off x="5876458" y="1943217"/>
            <a:ext cx="5557520" cy="2056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Kontrast</a:t>
            </a:r>
          </a:p>
          <a:p>
            <a:pPr marL="0" indent="0">
              <a:lnSpc>
                <a:spcPct val="107000"/>
              </a:lnSpc>
              <a:spcBef>
                <a:spcPts val="1200"/>
              </a:spcBef>
              <a:spcAft>
                <a:spcPts val="0"/>
              </a:spcAft>
              <a:buNone/>
            </a:pPr>
            <a:r>
              <a:rPr lang="et-EE" sz="1600" dirty="0">
                <a:effectLst/>
                <a:latin typeface="Roboto" panose="02000000000000000000" pitchFamily="2" charset="0"/>
                <a:ea typeface="Roboto" panose="02000000000000000000" pitchFamily="2" charset="0"/>
                <a:cs typeface="Roboto" panose="02000000000000000000" pitchFamily="2" charset="0"/>
              </a:rPr>
              <a:t>Nii kuvarid kui inimeste silmad on erinevad, mistõttu tuleks kontrasti osas olla konservatiivne. Värvipaaride valimiseks on olemas </a:t>
            </a:r>
            <a:r>
              <a:rPr lang="et-EE" sz="1600" b="1" u="sng" dirty="0">
                <a:solidFill>
                  <a:srgbClr val="CA7834"/>
                </a:solidFill>
                <a:latin typeface="Roboto" panose="02000000000000000000" pitchFamily="2" charset="0"/>
                <a:ea typeface="Roboto" panose="02000000000000000000" pitchFamily="2" charset="0"/>
                <a:cs typeface="Roboto" panose="02000000000000000000" pitchFamily="2" charset="0"/>
                <a:hlinkClick r:id="rId3">
                  <a:extLst>
                    <a:ext uri="{A12FA001-AC4F-418D-AE19-62706E023703}">
                      <ahyp:hlinkClr xmlns:ahyp="http://schemas.microsoft.com/office/drawing/2018/hyperlinkcolor" val="tx"/>
                    </a:ext>
                  </a:extLst>
                </a:hlinkClick>
              </a:rPr>
              <a:t>abimehi</a:t>
            </a:r>
            <a:r>
              <a:rPr lang="et-EE" sz="1600" dirty="0">
                <a:effectLst/>
                <a:latin typeface="Roboto" panose="02000000000000000000" pitchFamily="2" charset="0"/>
                <a:ea typeface="Roboto" panose="02000000000000000000" pitchFamily="2" charset="0"/>
                <a:cs typeface="Roboto" panose="02000000000000000000" pitchFamily="2" charset="0"/>
              </a:rPr>
              <a:t>. Samas võib eristada nt olulisi ja vähemolulisi ikoone.</a:t>
            </a:r>
          </a:p>
        </p:txBody>
      </p:sp>
      <p:grpSp>
        <p:nvGrpSpPr>
          <p:cNvPr id="11" name="Group 10">
            <a:extLst>
              <a:ext uri="{FF2B5EF4-FFF2-40B4-BE49-F238E27FC236}">
                <a16:creationId xmlns:a16="http://schemas.microsoft.com/office/drawing/2014/main" id="{1D26305F-39D7-A308-8108-A1A6ADDF3B76}"/>
              </a:ext>
            </a:extLst>
          </p:cNvPr>
          <p:cNvGrpSpPr/>
          <p:nvPr/>
        </p:nvGrpSpPr>
        <p:grpSpPr>
          <a:xfrm>
            <a:off x="5942793" y="4656078"/>
            <a:ext cx="2680711" cy="379096"/>
            <a:chOff x="678180" y="4203681"/>
            <a:chExt cx="2680711" cy="379096"/>
          </a:xfrm>
        </p:grpSpPr>
        <p:pic>
          <p:nvPicPr>
            <p:cNvPr id="18" name="Graphic 17" descr="Envelope with solid fill">
              <a:extLst>
                <a:ext uri="{FF2B5EF4-FFF2-40B4-BE49-F238E27FC236}">
                  <a16:creationId xmlns:a16="http://schemas.microsoft.com/office/drawing/2014/main" id="{CCB86094-1B64-5F9E-B547-1F86C735133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8180" y="4212314"/>
              <a:ext cx="370463" cy="370463"/>
            </a:xfrm>
            <a:prstGeom prst="rect">
              <a:avLst/>
            </a:prstGeom>
          </p:spPr>
        </p:pic>
        <p:sp>
          <p:nvSpPr>
            <p:cNvPr id="19" name="TextBox 18">
              <a:extLst>
                <a:ext uri="{FF2B5EF4-FFF2-40B4-BE49-F238E27FC236}">
                  <a16:creationId xmlns:a16="http://schemas.microsoft.com/office/drawing/2014/main" id="{4A2CCF0C-9BF0-234E-B2BE-BAF28AC4BD42}"/>
                </a:ext>
              </a:extLst>
            </p:cNvPr>
            <p:cNvSpPr txBox="1"/>
            <p:nvPr/>
          </p:nvSpPr>
          <p:spPr>
            <a:xfrm>
              <a:off x="1048643" y="4203681"/>
              <a:ext cx="2310248" cy="369332"/>
            </a:xfrm>
            <a:prstGeom prst="rect">
              <a:avLst/>
            </a:prstGeom>
            <a:noFill/>
          </p:spPr>
          <p:txBody>
            <a:bodyPr wrap="none" rtlCol="0">
              <a:spAutoFit/>
            </a:bodyPr>
            <a:lstStyle/>
            <a:p>
              <a:r>
                <a:rPr lang="et-EE" sz="1800" b="1" dirty="0" err="1">
                  <a:solidFill>
                    <a:srgbClr val="CA7834"/>
                  </a:solidFill>
                  <a:effectLst/>
                  <a:latin typeface="Roboto" panose="02000000000000000000" pitchFamily="2" charset="0"/>
                  <a:ea typeface="Roboto" panose="02000000000000000000" pitchFamily="2" charset="0"/>
                  <a:cs typeface="Roboto" panose="02000000000000000000" pitchFamily="2" charset="0"/>
                </a:rPr>
                <a:t>nimi.meili@aadre.ss</a:t>
              </a:r>
              <a:endParaRPr lang="et-EE" b="1" dirty="0">
                <a:solidFill>
                  <a:srgbClr val="CA7834"/>
                </a:solidFill>
                <a:latin typeface="Roboto" panose="02000000000000000000" pitchFamily="2" charset="0"/>
                <a:ea typeface="Roboto" panose="02000000000000000000" pitchFamily="2" charset="0"/>
                <a:cs typeface="Roboto" panose="02000000000000000000" pitchFamily="2" charset="0"/>
              </a:endParaRPr>
            </a:p>
          </p:txBody>
        </p:sp>
      </p:grpSp>
      <p:grpSp>
        <p:nvGrpSpPr>
          <p:cNvPr id="10" name="Group 9">
            <a:extLst>
              <a:ext uri="{FF2B5EF4-FFF2-40B4-BE49-F238E27FC236}">
                <a16:creationId xmlns:a16="http://schemas.microsoft.com/office/drawing/2014/main" id="{71734B8C-16A7-1890-707C-1B51D65962F6}"/>
              </a:ext>
            </a:extLst>
          </p:cNvPr>
          <p:cNvGrpSpPr/>
          <p:nvPr/>
        </p:nvGrpSpPr>
        <p:grpSpPr>
          <a:xfrm>
            <a:off x="5876445" y="6034080"/>
            <a:ext cx="2404421" cy="369332"/>
            <a:chOff x="6881389" y="4213445"/>
            <a:chExt cx="2303238" cy="369332"/>
          </a:xfrm>
        </p:grpSpPr>
        <p:sp>
          <p:nvSpPr>
            <p:cNvPr id="20" name="TextBox 19">
              <a:extLst>
                <a:ext uri="{FF2B5EF4-FFF2-40B4-BE49-F238E27FC236}">
                  <a16:creationId xmlns:a16="http://schemas.microsoft.com/office/drawing/2014/main" id="{65553E61-38E3-DFA9-9026-80CE7E202688}"/>
                </a:ext>
              </a:extLst>
            </p:cNvPr>
            <p:cNvSpPr txBox="1"/>
            <p:nvPr/>
          </p:nvSpPr>
          <p:spPr>
            <a:xfrm>
              <a:off x="6881389" y="4213445"/>
              <a:ext cx="2102206" cy="369332"/>
            </a:xfrm>
            <a:prstGeom prst="rect">
              <a:avLst/>
            </a:prstGeom>
            <a:noFill/>
          </p:spPr>
          <p:txBody>
            <a:bodyPr wrap="square" rtlCol="0">
              <a:spAutoFit/>
            </a:bodyPr>
            <a:lstStyle/>
            <a:p>
              <a:r>
                <a:rPr lang="et-EE" sz="1800" b="1" dirty="0">
                  <a:solidFill>
                    <a:srgbClr val="CA7834"/>
                  </a:solidFill>
                  <a:effectLst/>
                  <a:latin typeface="Roboto" panose="02000000000000000000" pitchFamily="2" charset="0"/>
                  <a:ea typeface="Roboto" panose="02000000000000000000" pitchFamily="2" charset="0"/>
                  <a:cs typeface="Roboto" panose="02000000000000000000" pitchFamily="2" charset="0"/>
                </a:rPr>
                <a:t>Failitüüp dokument</a:t>
              </a:r>
              <a:endParaRPr lang="et-EE" b="1" dirty="0">
                <a:solidFill>
                  <a:srgbClr val="CA7834"/>
                </a:solidFill>
                <a:latin typeface="Roboto" panose="02000000000000000000" pitchFamily="2" charset="0"/>
                <a:ea typeface="Roboto" panose="02000000000000000000" pitchFamily="2" charset="0"/>
                <a:cs typeface="Roboto" panose="02000000000000000000" pitchFamily="2" charset="0"/>
              </a:endParaRPr>
            </a:p>
          </p:txBody>
        </p:sp>
        <p:pic>
          <p:nvPicPr>
            <p:cNvPr id="24" name="Graphic 23" descr="Document with solid fill">
              <a:extLst>
                <a:ext uri="{FF2B5EF4-FFF2-40B4-BE49-F238E27FC236}">
                  <a16:creationId xmlns:a16="http://schemas.microsoft.com/office/drawing/2014/main" id="{686A94D2-8F86-FA1F-7801-896285B4D17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21737" y="4248139"/>
              <a:ext cx="262890" cy="262890"/>
            </a:xfrm>
            <a:prstGeom prst="rect">
              <a:avLst/>
            </a:prstGeom>
          </p:spPr>
        </p:pic>
      </p:grpSp>
      <p:sp>
        <p:nvSpPr>
          <p:cNvPr id="25" name="TextBox 24">
            <a:extLst>
              <a:ext uri="{FF2B5EF4-FFF2-40B4-BE49-F238E27FC236}">
                <a16:creationId xmlns:a16="http://schemas.microsoft.com/office/drawing/2014/main" id="{238420C8-BC19-8D52-6644-48F67ED908AF}"/>
              </a:ext>
            </a:extLst>
          </p:cNvPr>
          <p:cNvSpPr txBox="1"/>
          <p:nvPr/>
        </p:nvSpPr>
        <p:spPr>
          <a:xfrm>
            <a:off x="5876457" y="3927268"/>
            <a:ext cx="5039361" cy="584775"/>
          </a:xfrm>
          <a:prstGeom prst="rect">
            <a:avLst/>
          </a:prstGeom>
          <a:noFill/>
        </p:spPr>
        <p:txBody>
          <a:bodyPr wrap="square" rtlCol="0">
            <a:spAutoFit/>
          </a:bodyPr>
          <a:lstStyle/>
          <a:p>
            <a:r>
              <a:rPr lang="et-EE" sz="1600" dirty="0">
                <a:solidFill>
                  <a:srgbClr val="1F497D"/>
                </a:solidFill>
                <a:effectLst/>
                <a:latin typeface="Roboto" panose="02000000000000000000" pitchFamily="2" charset="0"/>
                <a:ea typeface="Roboto" panose="02000000000000000000" pitchFamily="2" charset="0"/>
                <a:cs typeface="Roboto" panose="02000000000000000000" pitchFamily="2" charset="0"/>
              </a:rPr>
              <a:t>Meiliaadress võib olla midagi, mida soovitakse kiirelt leida ja hea kontrast tagab selle. </a:t>
            </a:r>
            <a:endParaRPr lang="et-EE" sz="1600" dirty="0">
              <a:solidFill>
                <a:srgbClr val="1F497D"/>
              </a:solidFill>
              <a:latin typeface="Roboto" panose="02000000000000000000" pitchFamily="2" charset="0"/>
              <a:ea typeface="Roboto" panose="02000000000000000000" pitchFamily="2" charset="0"/>
              <a:cs typeface="Roboto" panose="02000000000000000000" pitchFamily="2" charset="0"/>
            </a:endParaRPr>
          </a:p>
        </p:txBody>
      </p:sp>
      <p:sp>
        <p:nvSpPr>
          <p:cNvPr id="26" name="TextBox 25">
            <a:extLst>
              <a:ext uri="{FF2B5EF4-FFF2-40B4-BE49-F238E27FC236}">
                <a16:creationId xmlns:a16="http://schemas.microsoft.com/office/drawing/2014/main" id="{89A3E799-7609-9760-90CC-29029A2E2B0A}"/>
              </a:ext>
            </a:extLst>
          </p:cNvPr>
          <p:cNvSpPr txBox="1"/>
          <p:nvPr/>
        </p:nvSpPr>
        <p:spPr>
          <a:xfrm>
            <a:off x="5876457" y="5317187"/>
            <a:ext cx="5650524" cy="584775"/>
          </a:xfrm>
          <a:prstGeom prst="rect">
            <a:avLst/>
          </a:prstGeom>
          <a:noFill/>
        </p:spPr>
        <p:txBody>
          <a:bodyPr wrap="square" rtlCol="0">
            <a:spAutoFit/>
          </a:bodyPr>
          <a:lstStyle/>
          <a:p>
            <a:r>
              <a:rPr lang="et-EE" sz="1600" dirty="0">
                <a:solidFill>
                  <a:srgbClr val="1F497D"/>
                </a:solidFill>
                <a:effectLst/>
                <a:latin typeface="Roboto" panose="02000000000000000000" pitchFamily="2" charset="0"/>
                <a:ea typeface="Roboto" panose="02000000000000000000" pitchFamily="2" charset="0"/>
                <a:cs typeface="Roboto" panose="02000000000000000000" pitchFamily="2" charset="0"/>
              </a:rPr>
              <a:t>Nt failitüüp või „viide avaneb teises aknas“ on abistav info, vähem oluline ja võib olla vähem </a:t>
            </a:r>
            <a:r>
              <a:rPr lang="et-EE" sz="1600" dirty="0">
                <a:solidFill>
                  <a:srgbClr val="1F497D"/>
                </a:solidFill>
                <a:latin typeface="Roboto" panose="02000000000000000000" pitchFamily="2" charset="0"/>
                <a:ea typeface="Roboto" panose="02000000000000000000" pitchFamily="2" charset="0"/>
                <a:cs typeface="Roboto" panose="02000000000000000000" pitchFamily="2" charset="0"/>
              </a:rPr>
              <a:t>madalama kontrastsusega</a:t>
            </a:r>
            <a:r>
              <a:rPr lang="et-EE" sz="1600" dirty="0">
                <a:solidFill>
                  <a:srgbClr val="1F497D"/>
                </a:solidFill>
                <a:effectLst/>
                <a:latin typeface="Roboto" panose="02000000000000000000" pitchFamily="2" charset="0"/>
                <a:ea typeface="Roboto" panose="02000000000000000000" pitchFamily="2" charset="0"/>
                <a:cs typeface="Roboto" panose="02000000000000000000" pitchFamily="2" charset="0"/>
              </a:rPr>
              <a:t>.</a:t>
            </a:r>
            <a:endParaRPr lang="et-EE" sz="1600" dirty="0">
              <a:solidFill>
                <a:srgbClr val="1F497D"/>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76044277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2">
            <a:extLst>
              <a:ext uri="{FF2B5EF4-FFF2-40B4-BE49-F238E27FC236}">
                <a16:creationId xmlns:a16="http://schemas.microsoft.com/office/drawing/2014/main" id="{5F1AC61C-BEF8-6D4C-F516-1EB34985C262}"/>
              </a:ext>
            </a:extLst>
          </p:cNvPr>
          <p:cNvSpPr txBox="1">
            <a:spLocks/>
          </p:cNvSpPr>
          <p:nvPr/>
        </p:nvSpPr>
        <p:spPr bwMode="auto">
          <a:xfrm>
            <a:off x="609600" y="2461846"/>
            <a:ext cx="3586480" cy="1887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Link või nupp?</a:t>
            </a:r>
          </a:p>
          <a:p>
            <a:pPr marL="0" indent="0">
              <a:spcBef>
                <a:spcPts val="1200"/>
              </a:spcBef>
              <a:buFont typeface="Wingdings" pitchFamily="2" charset="2"/>
              <a:buNone/>
            </a:pPr>
            <a:r>
              <a:rPr lang="et-EE" sz="1600" dirty="0">
                <a:effectLst/>
                <a:latin typeface="Roboto" panose="02000000000000000000" pitchFamily="2" charset="0"/>
                <a:ea typeface="Roboto" panose="02000000000000000000" pitchFamily="2" charset="0"/>
                <a:cs typeface="Roboto" panose="02000000000000000000" pitchFamily="2" charset="0"/>
              </a:rPr>
              <a:t>Kaalu, kas </a:t>
            </a:r>
            <a:r>
              <a:rPr lang="et-EE" sz="1600" b="1" u="sng" dirty="0">
                <a:solidFill>
                  <a:srgbClr val="CA7834"/>
                </a:solidFill>
                <a:effectLst/>
                <a:latin typeface="Roboto" panose="02000000000000000000" pitchFamily="2" charset="0"/>
                <a:ea typeface="Roboto" panose="02000000000000000000" pitchFamily="2" charset="0"/>
                <a:cs typeface="Roboto" panose="02000000000000000000" pitchFamily="2" charset="0"/>
              </a:rPr>
              <a:t>tekstisisese lingi</a:t>
            </a:r>
            <a:r>
              <a:rPr lang="et-EE" sz="1600" b="1" dirty="0">
                <a:solidFill>
                  <a:srgbClr val="CA7834"/>
                </a:solidFill>
                <a:effectLst/>
                <a:latin typeface="Roboto" panose="02000000000000000000" pitchFamily="2" charset="0"/>
                <a:ea typeface="Roboto" panose="02000000000000000000" pitchFamily="2" charset="0"/>
                <a:cs typeface="Roboto" panose="02000000000000000000" pitchFamily="2" charset="0"/>
              </a:rPr>
              <a:t> </a:t>
            </a:r>
            <a:r>
              <a:rPr lang="et-EE" sz="1600" dirty="0">
                <a:effectLst/>
                <a:latin typeface="Roboto" panose="02000000000000000000" pitchFamily="2" charset="0"/>
                <a:ea typeface="Roboto" panose="02000000000000000000" pitchFamily="2" charset="0"/>
                <a:cs typeface="Roboto" panose="02000000000000000000" pitchFamily="2" charset="0"/>
              </a:rPr>
              <a:t>asemel võiks kasutada hoopis nuppu. See on tuttav ning silm haarab selle kiirelt. </a:t>
            </a:r>
            <a:endParaRPr lang="et-EE" sz="1600" b="1" dirty="0">
              <a:latin typeface="Roboto" panose="02000000000000000000" pitchFamily="2" charset="0"/>
              <a:ea typeface="Roboto" panose="02000000000000000000" pitchFamily="2" charset="0"/>
              <a:cs typeface="Roboto" panose="02000000000000000000" pitchFamily="2"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sp>
        <p:nvSpPr>
          <p:cNvPr id="16" name="Content Placeholder 2">
            <a:extLst>
              <a:ext uri="{FF2B5EF4-FFF2-40B4-BE49-F238E27FC236}">
                <a16:creationId xmlns:a16="http://schemas.microsoft.com/office/drawing/2014/main" id="{6597EEB5-493C-798E-0694-2379DFC739F7}"/>
              </a:ext>
            </a:extLst>
          </p:cNvPr>
          <p:cNvSpPr txBox="1">
            <a:spLocks/>
          </p:cNvSpPr>
          <p:nvPr/>
        </p:nvSpPr>
        <p:spPr bwMode="auto">
          <a:xfrm>
            <a:off x="4480560" y="2461846"/>
            <a:ext cx="4132642" cy="357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Linkide seadistamine</a:t>
            </a:r>
          </a:p>
          <a:p>
            <a:pPr marL="0" indent="0">
              <a:lnSpc>
                <a:spcPct val="107000"/>
              </a:lnSpc>
              <a:spcBef>
                <a:spcPts val="1200"/>
              </a:spcBef>
              <a:spcAft>
                <a:spcPts val="0"/>
              </a:spcAft>
              <a:buNone/>
            </a:pPr>
            <a:r>
              <a:rPr lang="et-EE" sz="1600" dirty="0">
                <a:effectLst/>
                <a:latin typeface="Roboto" panose="02000000000000000000" pitchFamily="2" charset="0"/>
                <a:ea typeface="Roboto" panose="02000000000000000000" pitchFamily="2" charset="0"/>
                <a:cs typeface="Roboto" panose="02000000000000000000" pitchFamily="2" charset="0"/>
              </a:rPr>
              <a:t>Kui külastajal on tarvis vaadelda </a:t>
            </a:r>
            <a:r>
              <a:rPr lang="et-EE" sz="1600" b="1" u="sng" dirty="0">
                <a:solidFill>
                  <a:srgbClr val="CA7834"/>
                </a:solidFill>
                <a:effectLst/>
                <a:latin typeface="Roboto" panose="02000000000000000000" pitchFamily="2" charset="0"/>
                <a:ea typeface="Roboto" panose="02000000000000000000" pitchFamily="2" charset="0"/>
                <a:cs typeface="Roboto" panose="02000000000000000000" pitchFamily="2" charset="0"/>
              </a:rPr>
              <a:t>mitut dokumenti</a:t>
            </a:r>
            <a:r>
              <a:rPr lang="et-EE" sz="1600" dirty="0">
                <a:solidFill>
                  <a:srgbClr val="CA7834"/>
                </a:solidFill>
                <a:effectLst/>
                <a:latin typeface="Roboto" panose="02000000000000000000" pitchFamily="2" charset="0"/>
                <a:ea typeface="Roboto" panose="02000000000000000000" pitchFamily="2" charset="0"/>
                <a:cs typeface="Roboto" panose="02000000000000000000" pitchFamily="2" charset="0"/>
              </a:rPr>
              <a:t>     </a:t>
            </a:r>
            <a:r>
              <a:rPr lang="et-EE" sz="1600" dirty="0">
                <a:effectLst/>
                <a:latin typeface="Roboto" panose="02000000000000000000" pitchFamily="2" charset="0"/>
                <a:ea typeface="Roboto" panose="02000000000000000000" pitchFamily="2" charset="0"/>
                <a:cs typeface="Roboto" panose="02000000000000000000" pitchFamily="2" charset="0"/>
              </a:rPr>
              <a:t>korraga, siis on mõistlik panna need </a:t>
            </a:r>
            <a:r>
              <a:rPr lang="et-EE" sz="1600" b="1" u="sng" dirty="0">
                <a:solidFill>
                  <a:srgbClr val="CA7834"/>
                </a:solidFill>
                <a:effectLst/>
                <a:latin typeface="Roboto" panose="02000000000000000000" pitchFamily="2" charset="0"/>
                <a:ea typeface="Roboto" panose="02000000000000000000" pitchFamily="2" charset="0"/>
                <a:cs typeface="Roboto" panose="02000000000000000000" pitchFamily="2" charset="0"/>
              </a:rPr>
              <a:t>avanema</a:t>
            </a:r>
            <a:r>
              <a:rPr lang="et-EE" sz="1600" dirty="0">
                <a:solidFill>
                  <a:srgbClr val="002060"/>
                </a:solidFill>
                <a:effectLst/>
                <a:latin typeface="Roboto" panose="02000000000000000000" pitchFamily="2" charset="0"/>
                <a:ea typeface="Roboto" panose="02000000000000000000" pitchFamily="2" charset="0"/>
                <a:cs typeface="Roboto" panose="02000000000000000000" pitchFamily="2" charset="0"/>
              </a:rPr>
              <a:t>     </a:t>
            </a:r>
            <a:r>
              <a:rPr lang="et-EE" sz="1600" dirty="0">
                <a:solidFill>
                  <a:srgbClr val="1F497D"/>
                </a:solidFill>
                <a:effectLst/>
                <a:latin typeface="Roboto" panose="02000000000000000000" pitchFamily="2" charset="0"/>
                <a:ea typeface="Roboto" panose="02000000000000000000" pitchFamily="2" charset="0"/>
                <a:cs typeface="Roboto" panose="02000000000000000000" pitchFamily="2" charset="0"/>
              </a:rPr>
              <a:t>uuel vahelehel. </a:t>
            </a:r>
            <a:r>
              <a:rPr lang="et-EE" sz="1600" dirty="0" err="1">
                <a:effectLst/>
                <a:latin typeface="Roboto" panose="02000000000000000000" pitchFamily="2" charset="0"/>
                <a:ea typeface="Roboto" panose="02000000000000000000" pitchFamily="2" charset="0"/>
                <a:cs typeface="Roboto" panose="02000000000000000000" pitchFamily="2" charset="0"/>
              </a:rPr>
              <a:t>Sinnajuurde</a:t>
            </a:r>
            <a:r>
              <a:rPr lang="et-EE" sz="1600" dirty="0">
                <a:effectLst/>
                <a:latin typeface="Roboto" panose="02000000000000000000" pitchFamily="2" charset="0"/>
                <a:ea typeface="Roboto" panose="02000000000000000000" pitchFamily="2" charset="0"/>
                <a:cs typeface="Roboto" panose="02000000000000000000" pitchFamily="2" charset="0"/>
              </a:rPr>
              <a:t> võib kuvada ka vastava </a:t>
            </a:r>
            <a:br>
              <a:rPr lang="et-EE" sz="1600" dirty="0">
                <a:latin typeface="Roboto" panose="02000000000000000000" pitchFamily="2" charset="0"/>
                <a:ea typeface="Roboto" panose="02000000000000000000" pitchFamily="2" charset="0"/>
                <a:cs typeface="Roboto" panose="02000000000000000000" pitchFamily="2" charset="0"/>
              </a:rPr>
            </a:br>
            <a:r>
              <a:rPr lang="et-EE" sz="1600" b="1" u="sng" dirty="0">
                <a:solidFill>
                  <a:srgbClr val="CA7834"/>
                </a:solidFill>
                <a:effectLst/>
                <a:latin typeface="Roboto" panose="02000000000000000000" pitchFamily="2" charset="0"/>
                <a:ea typeface="Roboto" panose="02000000000000000000" pitchFamily="2" charset="0"/>
                <a:cs typeface="Roboto" panose="02000000000000000000" pitchFamily="2" charset="0"/>
              </a:rPr>
              <a:t>ikooni</a:t>
            </a:r>
            <a:r>
              <a:rPr lang="et-EE" sz="1600" b="1" dirty="0">
                <a:solidFill>
                  <a:schemeClr val="tx2">
                    <a:lumMod val="60000"/>
                    <a:lumOff val="40000"/>
                  </a:schemeClr>
                </a:solidFill>
                <a:effectLst/>
                <a:latin typeface="Roboto" panose="02000000000000000000" pitchFamily="2" charset="0"/>
                <a:ea typeface="Roboto" panose="02000000000000000000" pitchFamily="2" charset="0"/>
                <a:cs typeface="Roboto" panose="02000000000000000000" pitchFamily="2" charset="0"/>
              </a:rPr>
              <a:t>    </a:t>
            </a:r>
            <a:r>
              <a:rPr lang="et-EE" sz="1600" dirty="0">
                <a:effectLst/>
                <a:latin typeface="Roboto" panose="02000000000000000000" pitchFamily="2" charset="0"/>
                <a:ea typeface="Roboto" panose="02000000000000000000" pitchFamily="2" charset="0"/>
                <a:cs typeface="Roboto" panose="02000000000000000000" pitchFamily="2" charset="0"/>
              </a:rPr>
              <a:t>, siis kasutaja teab, et ei pea ise tegema paremklikki ja avama uuel lehel.</a:t>
            </a:r>
          </a:p>
        </p:txBody>
      </p:sp>
      <p:sp>
        <p:nvSpPr>
          <p:cNvPr id="3" name="Rectangle: Rounded Corners 2">
            <a:extLst>
              <a:ext uri="{FF2B5EF4-FFF2-40B4-BE49-F238E27FC236}">
                <a16:creationId xmlns:a16="http://schemas.microsoft.com/office/drawing/2014/main" id="{08FF3663-EE9C-C5D0-1706-41548640B43B}"/>
              </a:ext>
            </a:extLst>
          </p:cNvPr>
          <p:cNvSpPr/>
          <p:nvPr/>
        </p:nvSpPr>
        <p:spPr>
          <a:xfrm>
            <a:off x="697230" y="4182797"/>
            <a:ext cx="2377440" cy="579120"/>
          </a:xfrm>
          <a:prstGeom prst="roundRect">
            <a:avLst/>
          </a:prstGeom>
          <a:ln>
            <a:noFill/>
          </a:ln>
          <a:effectLst>
            <a:innerShdw blurRad="190500" dist="165100" dir="5400000">
              <a:prstClr val="black">
                <a:alpha val="21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t-EE" b="1" dirty="0"/>
              <a:t>Tähtis link</a:t>
            </a:r>
          </a:p>
        </p:txBody>
      </p:sp>
      <p:pic>
        <p:nvPicPr>
          <p:cNvPr id="26" name="Picture 25">
            <a:extLst>
              <a:ext uri="{FF2B5EF4-FFF2-40B4-BE49-F238E27FC236}">
                <a16:creationId xmlns:a16="http://schemas.microsoft.com/office/drawing/2014/main" id="{BE34273B-24BC-4087-755F-CDBD1A369717}"/>
              </a:ext>
            </a:extLst>
          </p:cNvPr>
          <p:cNvPicPr>
            <a:picLocks noChangeAspect="1"/>
          </p:cNvPicPr>
          <p:nvPr/>
        </p:nvPicPr>
        <p:blipFill>
          <a:blip r:embed="rId3">
            <a:alphaModFix amt="85000"/>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stretch>
            <a:fillRect/>
          </a:stretch>
        </p:blipFill>
        <p:spPr>
          <a:xfrm>
            <a:off x="5567680" y="3437910"/>
            <a:ext cx="204216" cy="204216"/>
          </a:xfrm>
          <a:prstGeom prst="rect">
            <a:avLst/>
          </a:prstGeom>
        </p:spPr>
      </p:pic>
      <p:pic>
        <p:nvPicPr>
          <p:cNvPr id="27" name="Picture 26">
            <a:extLst>
              <a:ext uri="{FF2B5EF4-FFF2-40B4-BE49-F238E27FC236}">
                <a16:creationId xmlns:a16="http://schemas.microsoft.com/office/drawing/2014/main" id="{DA419F36-3BD3-3F2E-C505-A953D6308E17}"/>
              </a:ext>
            </a:extLst>
          </p:cNvPr>
          <p:cNvPicPr>
            <a:picLocks noChangeAspect="1"/>
          </p:cNvPicPr>
          <p:nvPr/>
        </p:nvPicPr>
        <p:blipFill>
          <a:blip r:embed="rId3">
            <a:alphaModFix amt="85000"/>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stretch>
            <a:fillRect/>
          </a:stretch>
        </p:blipFill>
        <p:spPr>
          <a:xfrm>
            <a:off x="6536279" y="3698821"/>
            <a:ext cx="204216" cy="204216"/>
          </a:xfrm>
          <a:prstGeom prst="rect">
            <a:avLst/>
          </a:prstGeom>
        </p:spPr>
      </p:pic>
      <p:pic>
        <p:nvPicPr>
          <p:cNvPr id="28" name="Picture 27">
            <a:extLst>
              <a:ext uri="{FF2B5EF4-FFF2-40B4-BE49-F238E27FC236}">
                <a16:creationId xmlns:a16="http://schemas.microsoft.com/office/drawing/2014/main" id="{3F3C3920-9F2B-33F7-C3A6-15EBEBA5C78C}"/>
              </a:ext>
            </a:extLst>
          </p:cNvPr>
          <p:cNvPicPr>
            <a:picLocks noChangeAspect="1"/>
          </p:cNvPicPr>
          <p:nvPr/>
        </p:nvPicPr>
        <p:blipFill>
          <a:blip r:embed="rId3">
            <a:alphaModFix amt="85000"/>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stretch>
            <a:fillRect/>
          </a:stretch>
        </p:blipFill>
        <p:spPr>
          <a:xfrm>
            <a:off x="5151120" y="4216117"/>
            <a:ext cx="204216" cy="204216"/>
          </a:xfrm>
          <a:prstGeom prst="rect">
            <a:avLst/>
          </a:prstGeom>
        </p:spPr>
      </p:pic>
      <p:grpSp>
        <p:nvGrpSpPr>
          <p:cNvPr id="18" name="Group 17">
            <a:extLst>
              <a:ext uri="{FF2B5EF4-FFF2-40B4-BE49-F238E27FC236}">
                <a16:creationId xmlns:a16="http://schemas.microsoft.com/office/drawing/2014/main" id="{A31C8874-54DC-C16D-6F43-81E568855461}"/>
              </a:ext>
            </a:extLst>
          </p:cNvPr>
          <p:cNvGrpSpPr/>
          <p:nvPr/>
        </p:nvGrpSpPr>
        <p:grpSpPr>
          <a:xfrm>
            <a:off x="8971342" y="2100459"/>
            <a:ext cx="2611058" cy="3008773"/>
            <a:chOff x="8849422" y="2461846"/>
            <a:chExt cx="2611058" cy="3008773"/>
          </a:xfrm>
        </p:grpSpPr>
        <p:pic>
          <p:nvPicPr>
            <p:cNvPr id="11" name="Picture 10">
              <a:extLst>
                <a:ext uri="{FF2B5EF4-FFF2-40B4-BE49-F238E27FC236}">
                  <a16:creationId xmlns:a16="http://schemas.microsoft.com/office/drawing/2014/main" id="{EDA55B6E-905B-EF11-3C01-9C91593E8718}"/>
                </a:ext>
              </a:extLst>
            </p:cNvPr>
            <p:cNvPicPr>
              <a:picLocks noChangeAspect="1"/>
            </p:cNvPicPr>
            <p:nvPr/>
          </p:nvPicPr>
          <p:blipFill rotWithShape="1">
            <a:blip r:embed="rId5"/>
            <a:srcRect t="70929"/>
            <a:stretch/>
          </p:blipFill>
          <p:spPr>
            <a:xfrm>
              <a:off x="8849422" y="2557919"/>
              <a:ext cx="1055075" cy="836791"/>
            </a:xfrm>
            <a:prstGeom prst="rect">
              <a:avLst/>
            </a:prstGeom>
          </p:spPr>
        </p:pic>
        <p:pic>
          <p:nvPicPr>
            <p:cNvPr id="7" name="Picture 6">
              <a:extLst>
                <a:ext uri="{FF2B5EF4-FFF2-40B4-BE49-F238E27FC236}">
                  <a16:creationId xmlns:a16="http://schemas.microsoft.com/office/drawing/2014/main" id="{A89EA1B0-A5D4-3F32-53DB-BC0B1F244C67}"/>
                </a:ext>
              </a:extLst>
            </p:cNvPr>
            <p:cNvPicPr>
              <a:picLocks noChangeAspect="1"/>
            </p:cNvPicPr>
            <p:nvPr/>
          </p:nvPicPr>
          <p:blipFill rotWithShape="1">
            <a:blip r:embed="rId5"/>
            <a:srcRect b="29547"/>
            <a:stretch/>
          </p:blipFill>
          <p:spPr>
            <a:xfrm>
              <a:off x="8849422" y="3442677"/>
              <a:ext cx="1055075" cy="2027942"/>
            </a:xfrm>
            <a:prstGeom prst="rect">
              <a:avLst/>
            </a:prstGeom>
          </p:spPr>
        </p:pic>
        <p:sp>
          <p:nvSpPr>
            <p:cNvPr id="10" name="TextBox 9">
              <a:extLst>
                <a:ext uri="{FF2B5EF4-FFF2-40B4-BE49-F238E27FC236}">
                  <a16:creationId xmlns:a16="http://schemas.microsoft.com/office/drawing/2014/main" id="{A48B355D-FF59-AE52-9D5A-BAB253E7402F}"/>
                </a:ext>
              </a:extLst>
            </p:cNvPr>
            <p:cNvSpPr txBox="1"/>
            <p:nvPr/>
          </p:nvSpPr>
          <p:spPr>
            <a:xfrm>
              <a:off x="9591038" y="2461846"/>
              <a:ext cx="1869442" cy="3008772"/>
            </a:xfrm>
            <a:prstGeom prst="rect">
              <a:avLst/>
            </a:prstGeom>
            <a:noFill/>
          </p:spPr>
          <p:txBody>
            <a:bodyPr wrap="square" rtlCol="0">
              <a:spAutoFit/>
            </a:bodyPr>
            <a:lstStyle/>
            <a:p>
              <a:pPr>
                <a:lnSpc>
                  <a:spcPct val="150000"/>
                </a:lnSpc>
              </a:pPr>
              <a:r>
                <a:rPr lang="et-EE" sz="1600" dirty="0">
                  <a:solidFill>
                    <a:srgbClr val="1F497D"/>
                  </a:solidFill>
                </a:rPr>
                <a:t>Isik</a:t>
              </a:r>
            </a:p>
            <a:p>
              <a:pPr>
                <a:lnSpc>
                  <a:spcPct val="150000"/>
                </a:lnSpc>
              </a:pPr>
              <a:r>
                <a:rPr lang="et-EE" sz="1600" dirty="0">
                  <a:solidFill>
                    <a:srgbClr val="1F497D"/>
                  </a:solidFill>
                </a:rPr>
                <a:t>Telefoninumber</a:t>
              </a:r>
            </a:p>
            <a:p>
              <a:pPr>
                <a:lnSpc>
                  <a:spcPct val="150000"/>
                </a:lnSpc>
              </a:pPr>
              <a:endParaRPr lang="et-EE" sz="1600" dirty="0">
                <a:solidFill>
                  <a:srgbClr val="1F497D"/>
                </a:solidFill>
              </a:endParaRPr>
            </a:p>
            <a:p>
              <a:pPr>
                <a:lnSpc>
                  <a:spcPct val="150000"/>
                </a:lnSpc>
              </a:pPr>
              <a:r>
                <a:rPr lang="et-EE" sz="1600" dirty="0">
                  <a:solidFill>
                    <a:srgbClr val="1F497D"/>
                  </a:solidFill>
                </a:rPr>
                <a:t>Laadi üles</a:t>
              </a:r>
            </a:p>
            <a:p>
              <a:pPr>
                <a:lnSpc>
                  <a:spcPct val="150000"/>
                </a:lnSpc>
              </a:pPr>
              <a:r>
                <a:rPr lang="et-EE" sz="1600" dirty="0">
                  <a:solidFill>
                    <a:srgbClr val="1F497D"/>
                  </a:solidFill>
                </a:rPr>
                <a:t>Laadi alla</a:t>
              </a:r>
            </a:p>
            <a:p>
              <a:pPr>
                <a:lnSpc>
                  <a:spcPct val="150000"/>
                </a:lnSpc>
              </a:pPr>
              <a:r>
                <a:rPr lang="et-EE" sz="1600" dirty="0">
                  <a:solidFill>
                    <a:srgbClr val="1F497D"/>
                  </a:solidFill>
                </a:rPr>
                <a:t>Wordi dokument</a:t>
              </a:r>
            </a:p>
            <a:p>
              <a:pPr>
                <a:lnSpc>
                  <a:spcPct val="150000"/>
                </a:lnSpc>
              </a:pPr>
              <a:r>
                <a:rPr lang="et-EE" sz="1600" dirty="0">
                  <a:solidFill>
                    <a:srgbClr val="1F497D"/>
                  </a:solidFill>
                </a:rPr>
                <a:t>Exceli dokument</a:t>
              </a:r>
            </a:p>
            <a:p>
              <a:pPr>
                <a:lnSpc>
                  <a:spcPct val="150000"/>
                </a:lnSpc>
              </a:pPr>
              <a:r>
                <a:rPr lang="et-EE" sz="1600" dirty="0">
                  <a:solidFill>
                    <a:srgbClr val="1F497D"/>
                  </a:solidFill>
                </a:rPr>
                <a:t>Avaneb uues aknas</a:t>
              </a:r>
            </a:p>
          </p:txBody>
        </p:sp>
        <p:cxnSp>
          <p:nvCxnSpPr>
            <p:cNvPr id="15" name="Straight Connector 14">
              <a:extLst>
                <a:ext uri="{FF2B5EF4-FFF2-40B4-BE49-F238E27FC236}">
                  <a16:creationId xmlns:a16="http://schemas.microsoft.com/office/drawing/2014/main" id="{2000AAF9-99E4-0FE4-BA88-92015DABC129}"/>
                </a:ext>
              </a:extLst>
            </p:cNvPr>
            <p:cNvCxnSpPr>
              <a:cxnSpLocks/>
            </p:cNvCxnSpPr>
            <p:nvPr/>
          </p:nvCxnSpPr>
          <p:spPr>
            <a:xfrm>
              <a:off x="9262660" y="3442677"/>
              <a:ext cx="19616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377008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2">
            <a:extLst>
              <a:ext uri="{FF2B5EF4-FFF2-40B4-BE49-F238E27FC236}">
                <a16:creationId xmlns:a16="http://schemas.microsoft.com/office/drawing/2014/main" id="{5F1AC61C-BEF8-6D4C-F516-1EB34985C262}"/>
              </a:ext>
            </a:extLst>
          </p:cNvPr>
          <p:cNvSpPr txBox="1">
            <a:spLocks/>
          </p:cNvSpPr>
          <p:nvPr/>
        </p:nvSpPr>
        <p:spPr bwMode="auto">
          <a:xfrm>
            <a:off x="609600" y="2156577"/>
            <a:ext cx="2304422" cy="3339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Graafiline disain</a:t>
            </a:r>
          </a:p>
          <a:p>
            <a:pPr marL="0" indent="0">
              <a:spcBef>
                <a:spcPts val="1200"/>
              </a:spcBef>
              <a:buFont typeface="Wingdings" pitchFamily="2" charset="2"/>
              <a:buNone/>
            </a:pPr>
            <a:r>
              <a:rPr lang="et-EE" sz="1600" dirty="0">
                <a:effectLst/>
                <a:latin typeface="Roboto" panose="02000000000000000000" pitchFamily="2" charset="0"/>
                <a:ea typeface="Roboto" panose="02000000000000000000" pitchFamily="2" charset="0"/>
                <a:cs typeface="Roboto" panose="02000000000000000000" pitchFamily="2" charset="0"/>
              </a:rPr>
              <a:t>Graafiline disain on kunstilisema lähenemisega ja selle mõjusus sõltub sellest, kuidas külastaja selle suhtes tunneb. Lisaks ei pruugi see aidata infot vastu võtta.</a:t>
            </a:r>
            <a:endParaRPr lang="et-EE" sz="1600" b="1" dirty="0">
              <a:latin typeface="Roboto" panose="02000000000000000000" pitchFamily="2" charset="0"/>
              <a:ea typeface="Roboto" panose="02000000000000000000" pitchFamily="2" charset="0"/>
              <a:cs typeface="Roboto" panose="02000000000000000000" pitchFamily="2"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sp>
        <p:nvSpPr>
          <p:cNvPr id="16" name="Content Placeholder 2">
            <a:extLst>
              <a:ext uri="{FF2B5EF4-FFF2-40B4-BE49-F238E27FC236}">
                <a16:creationId xmlns:a16="http://schemas.microsoft.com/office/drawing/2014/main" id="{6597EEB5-493C-798E-0694-2379DFC739F7}"/>
              </a:ext>
            </a:extLst>
          </p:cNvPr>
          <p:cNvSpPr txBox="1">
            <a:spLocks/>
          </p:cNvSpPr>
          <p:nvPr/>
        </p:nvSpPr>
        <p:spPr bwMode="auto">
          <a:xfrm>
            <a:off x="9013817" y="2156577"/>
            <a:ext cx="2451351" cy="357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ＭＳ Ｐゴシック" pitchFamily="-2" charset="-128"/>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000" kern="1200">
                <a:solidFill>
                  <a:schemeClr val="tx2"/>
                </a:solidFill>
                <a:latin typeface="Arial" pitchFamily="34" charset="0"/>
                <a:ea typeface="ＭＳ Ｐゴシック" pitchFamily="-108" charset="-128"/>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2"/>
                </a:solidFill>
                <a:latin typeface="Arial" pitchFamily="34" charset="0"/>
                <a:ea typeface="ＭＳ Ｐゴシック" pitchFamily="-108" charset="-128"/>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2"/>
                </a:solidFill>
                <a:latin typeface="Arial" pitchFamily="34" charset="0"/>
                <a:ea typeface="ＭＳ Ｐゴシック" pitchFamily="-108" charset="-128"/>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2"/>
                </a:solidFill>
                <a:latin typeface="Arial" pitchFamily="34" charset="0"/>
                <a:ea typeface="ＭＳ Ｐゴシック" pitchFamily="-108"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Wingdings" pitchFamily="2" charset="2"/>
              <a:buNone/>
            </a:pPr>
            <a:r>
              <a:rPr lang="et-EE" sz="3200" b="1" dirty="0">
                <a:effectLst/>
                <a:latin typeface="Roboto" panose="02000000000000000000" pitchFamily="2" charset="0"/>
                <a:ea typeface="Roboto" panose="02000000000000000000" pitchFamily="2" charset="0"/>
                <a:cs typeface="Roboto" panose="02000000000000000000" pitchFamily="2" charset="0"/>
              </a:rPr>
              <a:t>Infograafika</a:t>
            </a:r>
          </a:p>
          <a:p>
            <a:pPr marL="0" indent="0">
              <a:lnSpc>
                <a:spcPct val="107000"/>
              </a:lnSpc>
              <a:spcBef>
                <a:spcPts val="1200"/>
              </a:spcBef>
              <a:spcAft>
                <a:spcPts val="0"/>
              </a:spcAft>
              <a:buNone/>
            </a:pPr>
            <a:r>
              <a:rPr lang="et-EE" sz="1600" dirty="0">
                <a:latin typeface="Roboto" panose="02000000000000000000" pitchFamily="2" charset="0"/>
                <a:ea typeface="Roboto" panose="02000000000000000000" pitchFamily="2" charset="0"/>
                <a:cs typeface="Roboto" panose="02000000000000000000" pitchFamily="2" charset="0"/>
              </a:rPr>
              <a:t>Infograafika kasutab visuaalseid vihjeid ja struktureeritud andmeid, et jutustada lugu. </a:t>
            </a:r>
            <a:r>
              <a:rPr lang="et-EE" sz="1600" dirty="0">
                <a:effectLst/>
                <a:latin typeface="Roboto" panose="02000000000000000000" pitchFamily="2" charset="0"/>
                <a:ea typeface="Roboto" panose="02000000000000000000" pitchFamily="2" charset="0"/>
                <a:cs typeface="Roboto" panose="02000000000000000000" pitchFamily="2" charset="0"/>
              </a:rPr>
              <a:t>See ei pea tekitama emotsioone, vaid olema selge, lihtsasti tarbitav.</a:t>
            </a:r>
          </a:p>
          <a:p>
            <a:pPr marL="0" indent="0">
              <a:lnSpc>
                <a:spcPct val="107000"/>
              </a:lnSpc>
              <a:spcBef>
                <a:spcPts val="1200"/>
              </a:spcBef>
              <a:spcAft>
                <a:spcPts val="0"/>
              </a:spcAft>
              <a:buNone/>
            </a:pPr>
            <a:endParaRPr lang="et-EE" sz="1600" dirty="0">
              <a:effectLst/>
              <a:latin typeface="Roboto" panose="02000000000000000000" pitchFamily="2" charset="0"/>
              <a:ea typeface="Roboto" panose="02000000000000000000" pitchFamily="2" charset="0"/>
              <a:cs typeface="Roboto" panose="02000000000000000000" pitchFamily="2" charset="0"/>
            </a:endParaRPr>
          </a:p>
        </p:txBody>
      </p:sp>
      <p:pic>
        <p:nvPicPr>
          <p:cNvPr id="1026" name="Picture 2" descr="example of easily understood design in recipes to meet defined objectives simplifying data ">
            <a:extLst>
              <a:ext uri="{FF2B5EF4-FFF2-40B4-BE49-F238E27FC236}">
                <a16:creationId xmlns:a16="http://schemas.microsoft.com/office/drawing/2014/main" id="{F7692AFD-AAC5-CF4B-1851-9529BD2FC13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718" t="4777" r="5193" b="4341"/>
          <a:stretch/>
        </p:blipFill>
        <p:spPr bwMode="auto">
          <a:xfrm>
            <a:off x="3119120" y="2156577"/>
            <a:ext cx="5567680" cy="370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7425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Kujundamine</a:t>
            </a:r>
          </a:p>
        </p:txBody>
      </p:sp>
      <p:sp>
        <p:nvSpPr>
          <p:cNvPr id="6" name="Title 1">
            <a:extLst>
              <a:ext uri="{FF2B5EF4-FFF2-40B4-BE49-F238E27FC236}">
                <a16:creationId xmlns:a16="http://schemas.microsoft.com/office/drawing/2014/main" id="{2ABCA8C2-EF78-86FD-5B8C-0EA2A262E7B5}"/>
              </a:ext>
            </a:extLst>
          </p:cNvPr>
          <p:cNvSpPr txBox="1">
            <a:spLocks/>
          </p:cNvSpPr>
          <p:nvPr/>
        </p:nvSpPr>
        <p:spPr bwMode="auto">
          <a:xfrm>
            <a:off x="609600" y="3256428"/>
            <a:ext cx="10972800" cy="148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lnSpc>
                <a:spcPct val="150000"/>
              </a:lnSpc>
            </a:pPr>
            <a:r>
              <a:rPr lang="et-EE" sz="3200" dirty="0">
                <a:latin typeface="Roboto" panose="02000000000000000000" pitchFamily="2" charset="0"/>
                <a:ea typeface="Roboto" panose="02000000000000000000" pitchFamily="2" charset="0"/>
                <a:cs typeface="Roboto" panose="02000000000000000000" pitchFamily="2" charset="0"/>
              </a:rPr>
              <a:t>Jätke õhku!</a:t>
            </a:r>
          </a:p>
          <a:p>
            <a:pPr algn="ctr">
              <a:lnSpc>
                <a:spcPct val="150000"/>
              </a:lnSpc>
            </a:pPr>
            <a:r>
              <a:rPr lang="et-EE" sz="2000" b="0" dirty="0">
                <a:latin typeface="Roboto" panose="02000000000000000000" pitchFamily="2" charset="0"/>
                <a:ea typeface="Roboto" panose="02000000000000000000" pitchFamily="2" charset="0"/>
                <a:cs typeface="Roboto" panose="02000000000000000000" pitchFamily="2" charset="0"/>
              </a:rPr>
              <a:t>Nn valge ruum (</a:t>
            </a:r>
            <a:r>
              <a:rPr lang="et-EE" sz="2000" b="0" i="1" dirty="0" err="1">
                <a:latin typeface="Roboto" panose="02000000000000000000" pitchFamily="2" charset="0"/>
                <a:ea typeface="Roboto" panose="02000000000000000000" pitchFamily="2" charset="0"/>
                <a:cs typeface="Roboto" panose="02000000000000000000" pitchFamily="2" charset="0"/>
              </a:rPr>
              <a:t>negative</a:t>
            </a:r>
            <a:r>
              <a:rPr lang="et-EE" sz="2000" b="0" i="1" dirty="0">
                <a:latin typeface="Roboto" panose="02000000000000000000" pitchFamily="2" charset="0"/>
                <a:ea typeface="Roboto" panose="02000000000000000000" pitchFamily="2" charset="0"/>
                <a:cs typeface="Roboto" panose="02000000000000000000" pitchFamily="2" charset="0"/>
              </a:rPr>
              <a:t> </a:t>
            </a:r>
            <a:r>
              <a:rPr lang="et-EE" sz="2000" b="0" i="1" dirty="0" err="1">
                <a:latin typeface="Roboto" panose="02000000000000000000" pitchFamily="2" charset="0"/>
                <a:ea typeface="Roboto" panose="02000000000000000000" pitchFamily="2" charset="0"/>
                <a:cs typeface="Roboto" panose="02000000000000000000" pitchFamily="2" charset="0"/>
              </a:rPr>
              <a:t>space</a:t>
            </a:r>
            <a:r>
              <a:rPr lang="et-EE" sz="2000" b="0" dirty="0">
                <a:latin typeface="Roboto" panose="02000000000000000000" pitchFamily="2" charset="0"/>
                <a:ea typeface="Roboto" panose="02000000000000000000" pitchFamily="2" charset="0"/>
                <a:cs typeface="Roboto" panose="02000000000000000000" pitchFamily="2" charset="0"/>
              </a:rPr>
              <a:t>)</a:t>
            </a:r>
          </a:p>
        </p:txBody>
      </p:sp>
    </p:spTree>
    <p:extLst>
      <p:ext uri="{BB962C8B-B14F-4D97-AF65-F5344CB8AC3E}">
        <p14:creationId xmlns:p14="http://schemas.microsoft.com/office/powerpoint/2010/main" val="4163617127"/>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465220" y="1773239"/>
            <a:ext cx="11373853" cy="2590214"/>
          </a:xfrm>
        </p:spPr>
        <p:txBody>
          <a:bodyPr/>
          <a:lstStyle/>
          <a:p>
            <a:r>
              <a:rPr lang="et-EE" sz="4800" dirty="0"/>
              <a:t>Aitäh</a:t>
            </a:r>
          </a:p>
        </p:txBody>
      </p:sp>
      <p:sp>
        <p:nvSpPr>
          <p:cNvPr id="159747" name="Rectangle 3"/>
          <p:cNvSpPr>
            <a:spLocks noGrp="1" noChangeArrowheads="1"/>
          </p:cNvSpPr>
          <p:nvPr>
            <p:ph type="subTitle" idx="1"/>
          </p:nvPr>
        </p:nvSpPr>
        <p:spPr>
          <a:xfrm>
            <a:off x="2895600" y="4831180"/>
            <a:ext cx="6400800" cy="1264820"/>
          </a:xfrm>
        </p:spPr>
        <p:txBody>
          <a:bodyPr rtlCol="0">
            <a:normAutofit/>
          </a:bodyPr>
          <a:lstStyle/>
          <a:p>
            <a:pPr fontAlgn="auto">
              <a:spcAft>
                <a:spcPts val="0"/>
              </a:spcAft>
              <a:defRPr/>
            </a:pPr>
            <a:r>
              <a:rPr lang="et-EE" dirty="0"/>
              <a:t>Loodan, et on abiks</a:t>
            </a:r>
          </a:p>
        </p:txBody>
      </p:sp>
    </p:spTree>
    <p:extLst>
      <p:ext uri="{BB962C8B-B14F-4D97-AF65-F5344CB8AC3E}">
        <p14:creationId xmlns:p14="http://schemas.microsoft.com/office/powerpoint/2010/main" val="10770430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Minimaalne info</a:t>
            </a:r>
          </a:p>
        </p:txBody>
      </p:sp>
      <p:sp>
        <p:nvSpPr>
          <p:cNvPr id="6" name="Title 1">
            <a:extLst>
              <a:ext uri="{FF2B5EF4-FFF2-40B4-BE49-F238E27FC236}">
                <a16:creationId xmlns:a16="http://schemas.microsoft.com/office/drawing/2014/main" id="{2ABCA8C2-EF78-86FD-5B8C-0EA2A262E7B5}"/>
              </a:ext>
            </a:extLst>
          </p:cNvPr>
          <p:cNvSpPr txBox="1">
            <a:spLocks/>
          </p:cNvSpPr>
          <p:nvPr/>
        </p:nvSpPr>
        <p:spPr bwMode="auto">
          <a:xfrm>
            <a:off x="609600" y="1801906"/>
            <a:ext cx="10972800" cy="451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180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andja koduleheküljel peab olema leitav vähemalt järgmine info:</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Taotletavad kutsed ja kutsestandardid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taotlemise eeltingimused vastavalt kutsestandardile ja/või kutse andmise korrale</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taotlemiseks esitatavad dokumendid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taotlemise avaldus jm vajalikud vormid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taotlemise voorude ja kutseeksamite ajad ning dokumentide esitamise tähtajad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taotlemise tasu</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andmise kord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Hindamisjuhendid jm hindamismaterjalid (näiteks hindamisstandard, eksami näidisülesanded)</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Kutsekomisjoni koosseis</a:t>
            </a:r>
          </a:p>
          <a:p>
            <a:pPr marL="342900" lvl="0" indent="-342900">
              <a:spcBef>
                <a:spcPts val="750"/>
              </a:spcBef>
              <a:buClr>
                <a:srgbClr val="FFC000"/>
              </a:buClr>
              <a:buFont typeface="Wingdings" panose="05000000000000000000" pitchFamily="2" charset="2"/>
              <a:buChar char="Ø"/>
              <a:tabLst>
                <a:tab pos="457200" algn="l"/>
              </a:tabLst>
            </a:pPr>
            <a:r>
              <a:rPr lang="et-EE" sz="1800" b="0" dirty="0">
                <a:solidFill>
                  <a:srgbClr val="1F497D"/>
                </a:solidFill>
                <a:effectLst/>
                <a:latin typeface="Roboto" panose="02000000000000000000" pitchFamily="2" charset="0"/>
                <a:ea typeface="Roboto" panose="02000000000000000000" pitchFamily="2" charset="0"/>
                <a:cs typeface="Roboto" panose="02000000000000000000" pitchFamily="2" charset="0"/>
              </a:rPr>
              <a:t>Kutse andja kontakt nõustamise ja lisainfo saamiseks</a:t>
            </a:r>
          </a:p>
        </p:txBody>
      </p:sp>
    </p:spTree>
    <p:extLst>
      <p:ext uri="{BB962C8B-B14F-4D97-AF65-F5344CB8AC3E}">
        <p14:creationId xmlns:p14="http://schemas.microsoft.com/office/powerpoint/2010/main" val="408934776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400" b="1" dirty="0">
                <a:latin typeface="Tahoma" panose="020B0604030504040204" pitchFamily="34" charset="0"/>
                <a:ea typeface="Tahoma" panose="020B0604030504040204" pitchFamily="34" charset="0"/>
                <a:cs typeface="Tahoma" panose="020B0604030504040204" pitchFamily="34" charset="0"/>
              </a:rPr>
              <a:t> </a:t>
            </a:r>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8" name="Title 1">
            <a:extLst>
              <a:ext uri="{FF2B5EF4-FFF2-40B4-BE49-F238E27FC236}">
                <a16:creationId xmlns:a16="http://schemas.microsoft.com/office/drawing/2014/main" id="{5652E6C0-423C-A95C-2CE8-D511E91E3BE7}"/>
              </a:ext>
            </a:extLst>
          </p:cNvPr>
          <p:cNvSpPr>
            <a:spLocks noGrp="1"/>
          </p:cNvSpPr>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t-EE" sz="4400" dirty="0">
              <a:latin typeface="Tahoma" panose="020B0604030504040204" pitchFamily="34" charset="0"/>
              <a:ea typeface="Tahoma" panose="020B0604030504040204" pitchFamily="34" charset="0"/>
              <a:cs typeface="Tahoma" panose="020B0604030504040204" pitchFamily="34" charset="0"/>
            </a:endParaRPr>
          </a:p>
        </p:txBody>
      </p:sp>
      <p:sp>
        <p:nvSpPr>
          <p:cNvPr id="9" name="Title 1">
            <a:extLst>
              <a:ext uri="{FF2B5EF4-FFF2-40B4-BE49-F238E27FC236}">
                <a16:creationId xmlns:a16="http://schemas.microsoft.com/office/drawing/2014/main" id="{0D738BE8-BCA1-F783-F51B-86889CED70F3}"/>
              </a:ext>
            </a:extLst>
          </p:cNvPr>
          <p:cNvSpPr txBox="1">
            <a:spLocks/>
          </p:cNvSpPr>
          <p:nvPr/>
        </p:nvSpPr>
        <p:spPr bwMode="auto">
          <a:xfrm>
            <a:off x="609600" y="34682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ＭＳ Ｐゴシック" pitchFamily="-2" charset="-128"/>
                <a:cs typeface="Arial" pitchFamily="34" charset="0"/>
              </a:defRPr>
            </a:lvl1pPr>
            <a:lvl2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pitchFamily="-2"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Info ajakohasena hoidmine</a:t>
            </a:r>
          </a:p>
        </p:txBody>
      </p:sp>
      <p:sp>
        <p:nvSpPr>
          <p:cNvPr id="5" name="Content Placeholder 2">
            <a:extLst>
              <a:ext uri="{FF2B5EF4-FFF2-40B4-BE49-F238E27FC236}">
                <a16:creationId xmlns:a16="http://schemas.microsoft.com/office/drawing/2014/main" id="{72DC25B0-0ABA-67AA-8CF6-5CD92D8D6E60}"/>
              </a:ext>
            </a:extLst>
          </p:cNvPr>
          <p:cNvSpPr txBox="1">
            <a:spLocks/>
          </p:cNvSpPr>
          <p:nvPr/>
        </p:nvSpPr>
        <p:spPr bwMode="auto">
          <a:xfrm>
            <a:off x="609600" y="2113281"/>
            <a:ext cx="10645588" cy="42163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spcAft>
                <a:spcPts val="0"/>
              </a:spcAft>
              <a:buNone/>
            </a:pPr>
            <a:r>
              <a:rPr lang="et-EE" sz="3000" dirty="0">
                <a:latin typeface="Roboto" panose="02000000000000000000" pitchFamily="2" charset="0"/>
                <a:ea typeface="Roboto" panose="02000000000000000000" pitchFamily="2" charset="0"/>
                <a:cs typeface="Roboto" panose="02000000000000000000" pitchFamily="2" charset="0"/>
              </a:rPr>
              <a:t>Hoia info ajakohasena, suunates lingid alginfoallikani</a:t>
            </a:r>
          </a:p>
          <a:p>
            <a:pPr>
              <a:spcBef>
                <a:spcPts val="1200"/>
              </a:spcBef>
              <a:spcAft>
                <a:spcPts val="0"/>
              </a:spcAft>
            </a:pPr>
            <a:r>
              <a:rPr lang="fi-FI" sz="2000" dirty="0" err="1">
                <a:latin typeface="Roboto" panose="02000000000000000000" pitchFamily="2" charset="0"/>
                <a:ea typeface="Roboto" panose="02000000000000000000" pitchFamily="2" charset="0"/>
                <a:cs typeface="Roboto" panose="02000000000000000000" pitchFamily="2" charset="0"/>
              </a:rPr>
              <a:t>Kutsekoja</a:t>
            </a:r>
            <a:r>
              <a:rPr lang="fi-FI" sz="2000" dirty="0">
                <a:latin typeface="Roboto" panose="02000000000000000000" pitchFamily="2" charset="0"/>
                <a:ea typeface="Roboto" panose="02000000000000000000" pitchFamily="2" charset="0"/>
                <a:cs typeface="Roboto" panose="02000000000000000000" pitchFamily="2" charset="0"/>
              </a:rPr>
              <a:t> </a:t>
            </a:r>
            <a:r>
              <a:rPr lang="fi-FI" sz="2000" dirty="0" err="1">
                <a:latin typeface="Roboto" panose="02000000000000000000" pitchFamily="2" charset="0"/>
                <a:ea typeface="Roboto" panose="02000000000000000000" pitchFamily="2" charset="0"/>
                <a:cs typeface="Roboto" panose="02000000000000000000" pitchFamily="2" charset="0"/>
              </a:rPr>
              <a:t>kodulehe</a:t>
            </a:r>
            <a:r>
              <a:rPr lang="fi-FI" sz="2000" dirty="0">
                <a:latin typeface="Roboto" panose="02000000000000000000" pitchFamily="2" charset="0"/>
                <a:ea typeface="Roboto" panose="02000000000000000000" pitchFamily="2" charset="0"/>
                <a:cs typeface="Roboto" panose="02000000000000000000" pitchFamily="2" charset="0"/>
              </a:rPr>
              <a:t> </a:t>
            </a:r>
            <a:r>
              <a:rPr lang="fi-FI" sz="2000" dirty="0" err="1">
                <a:latin typeface="Roboto" panose="02000000000000000000" pitchFamily="2" charset="0"/>
                <a:ea typeface="Roboto" panose="02000000000000000000" pitchFamily="2" charset="0"/>
                <a:cs typeface="Roboto" panose="02000000000000000000" pitchFamily="2" charset="0"/>
              </a:rPr>
              <a:t>põhiaadress</a:t>
            </a:r>
            <a:r>
              <a:rPr lang="fi-FI" sz="2000" dirty="0">
                <a:latin typeface="Roboto" panose="02000000000000000000" pitchFamily="2" charset="0"/>
                <a:ea typeface="Roboto" panose="02000000000000000000" pitchFamily="2" charset="0"/>
                <a:cs typeface="Roboto" panose="02000000000000000000" pitchFamily="2" charset="0"/>
              </a:rPr>
              <a:t>: </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3">
                  <a:extLst>
                    <a:ext uri="{A12FA001-AC4F-418D-AE19-62706E023703}">
                      <ahyp:hlinkClr xmlns:ahyp="http://schemas.microsoft.com/office/drawing/2018/hyperlinkcolor" val="tx"/>
                    </a:ext>
                  </a:extLst>
                </a:hlinkClick>
              </a:rPr>
              <a:t>www.kutsekoda.ee</a:t>
            </a:r>
            <a:endPar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a:spcBef>
                <a:spcPts val="1200"/>
              </a:spcBef>
              <a:spcAft>
                <a:spcPts val="0"/>
              </a:spcAft>
            </a:pPr>
            <a:r>
              <a:rPr lang="fi-FI" sz="2000" dirty="0" err="1">
                <a:latin typeface="Roboto" panose="02000000000000000000" pitchFamily="2" charset="0"/>
                <a:ea typeface="Roboto" panose="02000000000000000000" pitchFamily="2" charset="0"/>
                <a:cs typeface="Roboto" panose="02000000000000000000" pitchFamily="2" charset="0"/>
              </a:rPr>
              <a:t>Kutsesüsteemi</a:t>
            </a:r>
            <a:r>
              <a:rPr lang="fi-FI" sz="2000" dirty="0">
                <a:latin typeface="Roboto" panose="02000000000000000000" pitchFamily="2" charset="0"/>
                <a:ea typeface="Roboto" panose="02000000000000000000" pitchFamily="2" charset="0"/>
                <a:cs typeface="Roboto" panose="02000000000000000000" pitchFamily="2" charset="0"/>
              </a:rPr>
              <a:t> </a:t>
            </a:r>
            <a:r>
              <a:rPr lang="fi-FI" sz="2000" dirty="0" err="1">
                <a:latin typeface="Roboto" panose="02000000000000000000" pitchFamily="2" charset="0"/>
                <a:ea typeface="Roboto" panose="02000000000000000000" pitchFamily="2" charset="0"/>
                <a:cs typeface="Roboto" panose="02000000000000000000" pitchFamily="2" charset="0"/>
              </a:rPr>
              <a:t>tutvustus</a:t>
            </a:r>
            <a:r>
              <a:rPr lang="fi-FI" sz="2000" dirty="0">
                <a:latin typeface="Roboto" panose="02000000000000000000" pitchFamily="2" charset="0"/>
                <a:ea typeface="Roboto" panose="02000000000000000000" pitchFamily="2" charset="0"/>
                <a:cs typeface="Roboto" panose="02000000000000000000" pitchFamily="2" charset="0"/>
              </a:rPr>
              <a:t>: </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4">
                  <a:extLst>
                    <a:ext uri="{A12FA001-AC4F-418D-AE19-62706E023703}">
                      <ahyp:hlinkClr xmlns:ahyp="http://schemas.microsoft.com/office/drawing/2018/hyperlinkcolor" val="tx"/>
                    </a:ext>
                  </a:extLst>
                </a:hlinkClick>
              </a:rPr>
              <a:t>www.kutsekoda.ee/kutsesusteem</a:t>
            </a:r>
            <a:endParaRPr lang="et-EE"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a:spcBef>
                <a:spcPts val="1200"/>
              </a:spcBef>
              <a:spcAft>
                <a:spcPts val="0"/>
              </a:spcAft>
            </a:pP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Kutseregister</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5">
                  <a:extLst>
                    <a:ext uri="{A12FA001-AC4F-418D-AE19-62706E023703}">
                      <ahyp:hlinkClr xmlns:ahyp="http://schemas.microsoft.com/office/drawing/2018/hyperlinkcolor" val="tx"/>
                    </a:ext>
                  </a:extLst>
                </a:hlinkClick>
              </a:rPr>
              <a:t>www.kutseregister.ee</a:t>
            </a:r>
            <a:endParaRPr lang="et-EE"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a:spcBef>
                <a:spcPts val="1200"/>
              </a:spcBef>
              <a:spcAft>
                <a:spcPts val="0"/>
              </a:spcAft>
            </a:pPr>
            <a:r>
              <a:rPr lang="et-EE"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6">
                  <a:extLst>
                    <a:ext uri="{A12FA001-AC4F-418D-AE19-62706E023703}">
                      <ahyp:hlinkClr xmlns:ahyp="http://schemas.microsoft.com/office/drawing/2018/hyperlinkcolor" val="tx"/>
                    </a:ext>
                  </a:extLst>
                </a:hlinkClick>
              </a:rPr>
              <a:t>Kutse andjate register</a:t>
            </a:r>
            <a:r>
              <a:rPr lang="et-EE"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link</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konkreetsele</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kutse</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andjale</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dirty="0" err="1">
                <a:solidFill>
                  <a:srgbClr val="1F497D"/>
                </a:solidFill>
                <a:latin typeface="Roboto" panose="02000000000000000000" pitchFamily="2" charset="0"/>
                <a:ea typeface="Roboto" panose="02000000000000000000" pitchFamily="2" charset="0"/>
                <a:cs typeface="Roboto" panose="02000000000000000000" pitchFamily="2" charset="0"/>
              </a:rPr>
              <a:t>näiteks</a:t>
            </a:r>
            <a:r>
              <a:rPr lang="fi-FI" sz="2000" dirty="0">
                <a:solidFill>
                  <a:srgbClr val="1F497D"/>
                </a:solidFill>
                <a:latin typeface="Roboto" panose="02000000000000000000" pitchFamily="2" charset="0"/>
                <a:ea typeface="Roboto" panose="02000000000000000000" pitchFamily="2" charset="0"/>
                <a:cs typeface="Roboto" panose="02000000000000000000" pitchFamily="2" charset="0"/>
              </a:rPr>
              <a:t> </a:t>
            </a: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7">
                  <a:extLst>
                    <a:ext uri="{A12FA001-AC4F-418D-AE19-62706E023703}">
                      <ahyp:hlinkClr xmlns:ahyp="http://schemas.microsoft.com/office/drawing/2018/hyperlinkcolor" val="tx"/>
                    </a:ext>
                  </a:extLst>
                </a:hlinkClick>
              </a:rPr>
              <a:t>Autokutseõppe</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7">
                  <a:extLst>
                    <a:ext uri="{A12FA001-AC4F-418D-AE19-62706E023703}">
                      <ahyp:hlinkClr xmlns:ahyp="http://schemas.microsoft.com/office/drawing/2018/hyperlinkcolor" val="tx"/>
                    </a:ext>
                  </a:extLst>
                </a:hlinkClick>
              </a:rPr>
              <a:t> </a:t>
            </a: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7">
                  <a:extLst>
                    <a:ext uri="{A12FA001-AC4F-418D-AE19-62706E023703}">
                      <ahyp:hlinkClr xmlns:ahyp="http://schemas.microsoft.com/office/drawing/2018/hyperlinkcolor" val="tx"/>
                    </a:ext>
                  </a:extLst>
                </a:hlinkClick>
              </a:rPr>
              <a:t>Liit</a:t>
            </a:r>
            <a:endPar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lvl="1">
              <a:spcBef>
                <a:spcPts val="1200"/>
              </a:spcBef>
              <a:spcAft>
                <a:spcPts val="0"/>
              </a:spcAft>
            </a:pP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8">
                  <a:extLst>
                    <a:ext uri="{A12FA001-AC4F-418D-AE19-62706E023703}">
                      <ahyp:hlinkClr xmlns:ahyp="http://schemas.microsoft.com/office/drawing/2018/hyperlinkcolor" val="tx"/>
                    </a:ext>
                  </a:extLst>
                </a:hlinkClick>
              </a:rPr>
              <a:t>Kutsestandardid</a:t>
            </a:r>
            <a:endPar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lvl="1">
              <a:spcBef>
                <a:spcPts val="1200"/>
              </a:spcBef>
              <a:spcAft>
                <a:spcPts val="0"/>
              </a:spcAft>
            </a:pP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9">
                  <a:extLst>
                    <a:ext uri="{A12FA001-AC4F-418D-AE19-62706E023703}">
                      <ahyp:hlinkClr xmlns:ahyp="http://schemas.microsoft.com/office/drawing/2018/hyperlinkcolor" val="tx"/>
                    </a:ext>
                  </a:extLst>
                </a:hlinkClick>
              </a:rPr>
              <a:t>Kutse</a:t>
            </a:r>
            <a:r>
              <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hlinkClick r:id="rId9">
                  <a:extLst>
                    <a:ext uri="{A12FA001-AC4F-418D-AE19-62706E023703}">
                      <ahyp:hlinkClr xmlns:ahyp="http://schemas.microsoft.com/office/drawing/2018/hyperlinkcolor" val="tx"/>
                    </a:ext>
                  </a:extLst>
                </a:hlinkClick>
              </a:rPr>
              <a:t> </a:t>
            </a: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9">
                  <a:extLst>
                    <a:ext uri="{A12FA001-AC4F-418D-AE19-62706E023703}">
                      <ahyp:hlinkClr xmlns:ahyp="http://schemas.microsoft.com/office/drawing/2018/hyperlinkcolor" val="tx"/>
                    </a:ext>
                  </a:extLst>
                </a:hlinkClick>
              </a:rPr>
              <a:t>andmise</a:t>
            </a:r>
            <a:r>
              <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hlinkClick r:id="rId9">
                  <a:extLst>
                    <a:ext uri="{A12FA001-AC4F-418D-AE19-62706E023703}">
                      <ahyp:hlinkClr xmlns:ahyp="http://schemas.microsoft.com/office/drawing/2018/hyperlinkcolor" val="tx"/>
                    </a:ext>
                  </a:extLst>
                </a:hlinkClick>
              </a:rPr>
              <a:t> </a:t>
            </a: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9">
                  <a:extLst>
                    <a:ext uri="{A12FA001-AC4F-418D-AE19-62706E023703}">
                      <ahyp:hlinkClr xmlns:ahyp="http://schemas.microsoft.com/office/drawing/2018/hyperlinkcolor" val="tx"/>
                    </a:ext>
                  </a:extLst>
                </a:hlinkClick>
              </a:rPr>
              <a:t>kord</a:t>
            </a:r>
            <a:endPar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lvl="1">
              <a:spcBef>
                <a:spcPts val="1200"/>
              </a:spcBef>
              <a:spcAft>
                <a:spcPts val="0"/>
              </a:spcAft>
            </a:pP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0">
                  <a:extLst>
                    <a:ext uri="{A12FA001-AC4F-418D-AE19-62706E023703}">
                      <ahyp:hlinkClr xmlns:ahyp="http://schemas.microsoft.com/office/drawing/2018/hyperlinkcolor" val="tx"/>
                    </a:ext>
                  </a:extLst>
                </a:hlinkClick>
              </a:rPr>
              <a:t>Kutse</a:t>
            </a:r>
            <a:r>
              <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hlinkClick r:id="rId10">
                  <a:extLst>
                    <a:ext uri="{A12FA001-AC4F-418D-AE19-62706E023703}">
                      <ahyp:hlinkClr xmlns:ahyp="http://schemas.microsoft.com/office/drawing/2018/hyperlinkcolor" val="tx"/>
                    </a:ext>
                  </a:extLst>
                </a:hlinkClick>
              </a:rPr>
              <a:t> </a:t>
            </a: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0">
                  <a:extLst>
                    <a:ext uri="{A12FA001-AC4F-418D-AE19-62706E023703}">
                      <ahyp:hlinkClr xmlns:ahyp="http://schemas.microsoft.com/office/drawing/2018/hyperlinkcolor" val="tx"/>
                    </a:ext>
                  </a:extLst>
                </a:hlinkClick>
              </a:rPr>
              <a:t>taotlemise</a:t>
            </a:r>
            <a:r>
              <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hlinkClick r:id="rId10">
                  <a:extLst>
                    <a:ext uri="{A12FA001-AC4F-418D-AE19-62706E023703}">
                      <ahyp:hlinkClr xmlns:ahyp="http://schemas.microsoft.com/office/drawing/2018/hyperlinkcolor" val="tx"/>
                    </a:ext>
                  </a:extLst>
                </a:hlinkClick>
              </a:rPr>
              <a:t> </a:t>
            </a:r>
            <a:r>
              <a:rPr lang="fi-FI" sz="18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0">
                  <a:extLst>
                    <a:ext uri="{A12FA001-AC4F-418D-AE19-62706E023703}">
                      <ahyp:hlinkClr xmlns:ahyp="http://schemas.microsoft.com/office/drawing/2018/hyperlinkcolor" val="tx"/>
                    </a:ext>
                  </a:extLst>
                </a:hlinkClick>
              </a:rPr>
              <a:t>tasu</a:t>
            </a:r>
            <a:endParaRPr lang="fi-FI" sz="18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a:spcBef>
                <a:spcPts val="1200"/>
              </a:spcBef>
              <a:spcAft>
                <a:spcPts val="0"/>
              </a:spcAft>
            </a:pP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1">
                  <a:extLst>
                    <a:ext uri="{A12FA001-AC4F-418D-AE19-62706E023703}">
                      <ahyp:hlinkClr xmlns:ahyp="http://schemas.microsoft.com/office/drawing/2018/hyperlinkcolor" val="tx"/>
                    </a:ext>
                  </a:extLst>
                </a:hlinkClick>
              </a:rPr>
              <a:t>Kutsetunnistuste</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11">
                  <a:extLst>
                    <a:ext uri="{A12FA001-AC4F-418D-AE19-62706E023703}">
                      <ahyp:hlinkClr xmlns:ahyp="http://schemas.microsoft.com/office/drawing/2018/hyperlinkcolor" val="tx"/>
                    </a:ext>
                  </a:extLst>
                </a:hlinkClick>
              </a:rPr>
              <a:t> </a:t>
            </a: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1">
                  <a:extLst>
                    <a:ext uri="{A12FA001-AC4F-418D-AE19-62706E023703}">
                      <ahyp:hlinkClr xmlns:ahyp="http://schemas.microsoft.com/office/drawing/2018/hyperlinkcolor" val="tx"/>
                    </a:ext>
                  </a:extLst>
                </a:hlinkClick>
              </a:rPr>
              <a:t>register</a:t>
            </a:r>
            <a:endPar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a:p>
            <a:pPr>
              <a:spcBef>
                <a:spcPts val="1200"/>
              </a:spcBef>
              <a:spcAft>
                <a:spcPts val="0"/>
              </a:spcAft>
            </a:pP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2">
                  <a:extLst>
                    <a:ext uri="{A12FA001-AC4F-418D-AE19-62706E023703}">
                      <ahyp:hlinkClr xmlns:ahyp="http://schemas.microsoft.com/office/drawing/2018/hyperlinkcolor" val="tx"/>
                    </a:ext>
                  </a:extLst>
                </a:hlinkClick>
              </a:rPr>
              <a:t>Kutsetunnistuste</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12">
                  <a:extLst>
                    <a:ext uri="{A12FA001-AC4F-418D-AE19-62706E023703}">
                      <ahyp:hlinkClr xmlns:ahyp="http://schemas.microsoft.com/office/drawing/2018/hyperlinkcolor" val="tx"/>
                    </a:ext>
                  </a:extLst>
                </a:hlinkClick>
              </a:rPr>
              <a:t> </a:t>
            </a: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2">
                  <a:extLst>
                    <a:ext uri="{A12FA001-AC4F-418D-AE19-62706E023703}">
                      <ahyp:hlinkClr xmlns:ahyp="http://schemas.microsoft.com/office/drawing/2018/hyperlinkcolor" val="tx"/>
                    </a:ext>
                  </a:extLst>
                </a:hlinkClick>
              </a:rPr>
              <a:t>lisade</a:t>
            </a:r>
            <a:r>
              <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hlinkClick r:id="rId12">
                  <a:extLst>
                    <a:ext uri="{A12FA001-AC4F-418D-AE19-62706E023703}">
                      <ahyp:hlinkClr xmlns:ahyp="http://schemas.microsoft.com/office/drawing/2018/hyperlinkcolor" val="tx"/>
                    </a:ext>
                  </a:extLst>
                </a:hlinkClick>
              </a:rPr>
              <a:t> </a:t>
            </a:r>
            <a:r>
              <a:rPr lang="fi-FI" sz="2000" b="1" dirty="0" err="1">
                <a:solidFill>
                  <a:srgbClr val="CA7834"/>
                </a:solidFill>
                <a:latin typeface="Roboto" panose="02000000000000000000" pitchFamily="2" charset="0"/>
                <a:ea typeface="Roboto" panose="02000000000000000000" pitchFamily="2" charset="0"/>
                <a:cs typeface="Roboto" panose="02000000000000000000" pitchFamily="2" charset="0"/>
                <a:hlinkClick r:id="rId12">
                  <a:extLst>
                    <a:ext uri="{A12FA001-AC4F-418D-AE19-62706E023703}">
                      <ahyp:hlinkClr xmlns:ahyp="http://schemas.microsoft.com/office/drawing/2018/hyperlinkcolor" val="tx"/>
                    </a:ext>
                  </a:extLst>
                </a:hlinkClick>
              </a:rPr>
              <a:t>register</a:t>
            </a:r>
            <a:endParaRPr lang="fi-FI" sz="2000" b="1" dirty="0">
              <a:solidFill>
                <a:srgbClr val="CA7834"/>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99230426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Lehe ülesehitus: millest alustada?</a:t>
            </a:r>
          </a:p>
        </p:txBody>
      </p:sp>
      <p:sp>
        <p:nvSpPr>
          <p:cNvPr id="13" name="Rectangle 12">
            <a:extLst>
              <a:ext uri="{FF2B5EF4-FFF2-40B4-BE49-F238E27FC236}">
                <a16:creationId xmlns:a16="http://schemas.microsoft.com/office/drawing/2014/main" id="{C6A031B3-3535-B838-3E00-7604EC7FD103}"/>
              </a:ext>
            </a:extLst>
          </p:cNvPr>
          <p:cNvSpPr/>
          <p:nvPr/>
        </p:nvSpPr>
        <p:spPr>
          <a:xfrm>
            <a:off x="609600" y="3229417"/>
            <a:ext cx="3185642" cy="1490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t-EE" sz="2400" b="1" dirty="0"/>
              <a:t>KÜSIMUSTE ESITAMINE</a:t>
            </a:r>
            <a:endParaRPr lang="et-EE" sz="2400" dirty="0"/>
          </a:p>
        </p:txBody>
      </p:sp>
      <p:sp>
        <p:nvSpPr>
          <p:cNvPr id="14" name="Rectangle 13">
            <a:extLst>
              <a:ext uri="{FF2B5EF4-FFF2-40B4-BE49-F238E27FC236}">
                <a16:creationId xmlns:a16="http://schemas.microsoft.com/office/drawing/2014/main" id="{E4ABD675-2A55-1104-9603-E2D363D0D881}"/>
              </a:ext>
            </a:extLst>
          </p:cNvPr>
          <p:cNvSpPr/>
          <p:nvPr/>
        </p:nvSpPr>
        <p:spPr>
          <a:xfrm>
            <a:off x="4535762" y="3263632"/>
            <a:ext cx="3712638" cy="144766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t-EE" sz="2400" b="1" dirty="0"/>
              <a:t>INFO TÖÖTLEMINE</a:t>
            </a:r>
            <a:endParaRPr lang="et-EE" sz="2400" dirty="0"/>
          </a:p>
        </p:txBody>
      </p:sp>
      <p:sp>
        <p:nvSpPr>
          <p:cNvPr id="20" name="Rectangle 19">
            <a:extLst>
              <a:ext uri="{FF2B5EF4-FFF2-40B4-BE49-F238E27FC236}">
                <a16:creationId xmlns:a16="http://schemas.microsoft.com/office/drawing/2014/main" id="{2707DBD3-2EEC-293B-FD7D-A89326EC04BA}"/>
              </a:ext>
            </a:extLst>
          </p:cNvPr>
          <p:cNvSpPr/>
          <p:nvPr/>
        </p:nvSpPr>
        <p:spPr>
          <a:xfrm>
            <a:off x="8988921" y="3222952"/>
            <a:ext cx="2593479" cy="1490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t-EE" sz="2400" b="1" dirty="0"/>
              <a:t>KUJUNDAMINE</a:t>
            </a:r>
            <a:endParaRPr lang="et-EE" sz="2400" dirty="0"/>
          </a:p>
        </p:txBody>
      </p:sp>
      <p:cxnSp>
        <p:nvCxnSpPr>
          <p:cNvPr id="29" name="Straight Arrow Connector 28">
            <a:extLst>
              <a:ext uri="{FF2B5EF4-FFF2-40B4-BE49-F238E27FC236}">
                <a16:creationId xmlns:a16="http://schemas.microsoft.com/office/drawing/2014/main" id="{11F49B5F-D2EB-C628-8206-4D4B109AAF1D}"/>
              </a:ext>
            </a:extLst>
          </p:cNvPr>
          <p:cNvCxnSpPr>
            <a:cxnSpLocks/>
          </p:cNvCxnSpPr>
          <p:nvPr/>
        </p:nvCxnSpPr>
        <p:spPr>
          <a:xfrm>
            <a:off x="3897675" y="3976220"/>
            <a:ext cx="515305" cy="0"/>
          </a:xfrm>
          <a:prstGeom prst="straightConnector1">
            <a:avLst/>
          </a:pr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2" name="Straight Arrow Connector 51">
            <a:extLst>
              <a:ext uri="{FF2B5EF4-FFF2-40B4-BE49-F238E27FC236}">
                <a16:creationId xmlns:a16="http://schemas.microsoft.com/office/drawing/2014/main" id="{148BEBBA-7276-E1E9-2C1B-81AC31CD11C1}"/>
              </a:ext>
            </a:extLst>
          </p:cNvPr>
          <p:cNvCxnSpPr>
            <a:cxnSpLocks/>
          </p:cNvCxnSpPr>
          <p:nvPr/>
        </p:nvCxnSpPr>
        <p:spPr>
          <a:xfrm>
            <a:off x="8371185" y="3976220"/>
            <a:ext cx="515305" cy="0"/>
          </a:xfrm>
          <a:prstGeom prst="straightConnector1">
            <a:avLst/>
          </a:pr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12661428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Infoarhitektuur</a:t>
            </a:r>
          </a:p>
        </p:txBody>
      </p:sp>
      <p:sp>
        <p:nvSpPr>
          <p:cNvPr id="5" name="Content Placeholder 2">
            <a:extLst>
              <a:ext uri="{FF2B5EF4-FFF2-40B4-BE49-F238E27FC236}">
                <a16:creationId xmlns:a16="http://schemas.microsoft.com/office/drawing/2014/main" id="{CF5DBAB4-1543-893E-FBF5-C5C4ED6093E7}"/>
              </a:ext>
            </a:extLst>
          </p:cNvPr>
          <p:cNvSpPr txBox="1">
            <a:spLocks/>
          </p:cNvSpPr>
          <p:nvPr/>
        </p:nvSpPr>
        <p:spPr bwMode="auto">
          <a:xfrm>
            <a:off x="609600" y="2443629"/>
            <a:ext cx="10645588" cy="22553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1800"/>
              </a:spcBef>
              <a:spcAft>
                <a:spcPts val="0"/>
              </a:spcAft>
            </a:pPr>
            <a:r>
              <a:rPr lang="et-EE" sz="2800" dirty="0">
                <a:latin typeface="Roboto" panose="02000000000000000000" pitchFamily="2" charset="0"/>
                <a:ea typeface="Roboto" panose="02000000000000000000" pitchFamily="2" charset="0"/>
                <a:cs typeface="Roboto" panose="02000000000000000000" pitchFamily="2" charset="0"/>
              </a:rPr>
              <a:t>Infoarhitektuur on </a:t>
            </a:r>
            <a:r>
              <a:rPr lang="fi-FI" sz="2800" dirty="0">
                <a:latin typeface="Roboto" panose="02000000000000000000" pitchFamily="2" charset="0"/>
                <a:ea typeface="Roboto" panose="02000000000000000000" pitchFamily="2" charset="0"/>
                <a:cs typeface="Roboto" panose="02000000000000000000" pitchFamily="2" charset="0"/>
              </a:rPr>
              <a:t>sisu </a:t>
            </a:r>
            <a:r>
              <a:rPr lang="fi-FI" sz="2800" dirty="0" err="1">
                <a:latin typeface="Roboto" panose="02000000000000000000" pitchFamily="2" charset="0"/>
                <a:ea typeface="Roboto" panose="02000000000000000000" pitchFamily="2" charset="0"/>
                <a:cs typeface="Roboto" panose="02000000000000000000" pitchFamily="2" charset="0"/>
              </a:rPr>
              <a:t>efektiiv</a:t>
            </a:r>
            <a:r>
              <a:rPr lang="et-EE" sz="2800" dirty="0" err="1">
                <a:latin typeface="Roboto" panose="02000000000000000000" pitchFamily="2" charset="0"/>
                <a:ea typeface="Roboto" panose="02000000000000000000" pitchFamily="2" charset="0"/>
                <a:cs typeface="Roboto" panose="02000000000000000000" pitchFamily="2" charset="0"/>
              </a:rPr>
              <a:t>ne</a:t>
            </a:r>
            <a:r>
              <a:rPr lang="et-EE"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organiseerimi</a:t>
            </a:r>
            <a:r>
              <a:rPr lang="et-EE" sz="2800" dirty="0" err="1">
                <a:latin typeface="Roboto" panose="02000000000000000000" pitchFamily="2" charset="0"/>
                <a:ea typeface="Roboto" panose="02000000000000000000" pitchFamily="2" charset="0"/>
                <a:cs typeface="Roboto" panose="02000000000000000000" pitchFamily="2" charset="0"/>
              </a:rPr>
              <a:t>ne</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See</a:t>
            </a:r>
            <a:r>
              <a:rPr lang="fi-FI" sz="2800" dirty="0">
                <a:latin typeface="Roboto" panose="02000000000000000000" pitchFamily="2" charset="0"/>
                <a:ea typeface="Roboto" panose="02000000000000000000" pitchFamily="2" charset="0"/>
                <a:cs typeface="Roboto" panose="02000000000000000000" pitchFamily="2" charset="0"/>
              </a:rPr>
              <a:t> on </a:t>
            </a:r>
            <a:r>
              <a:rPr lang="fi-FI" sz="2800" dirty="0" err="1">
                <a:latin typeface="Roboto" panose="02000000000000000000" pitchFamily="2" charset="0"/>
                <a:ea typeface="Roboto" panose="02000000000000000000" pitchFamily="2" charset="0"/>
                <a:cs typeface="Roboto" panose="02000000000000000000" pitchFamily="2" charset="0"/>
              </a:rPr>
              <a:t>nähtamatu</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seni</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kuni</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see</a:t>
            </a:r>
            <a:r>
              <a:rPr lang="fi-FI" sz="2800" dirty="0">
                <a:latin typeface="Roboto" panose="02000000000000000000" pitchFamily="2" charset="0"/>
                <a:ea typeface="Roboto" panose="02000000000000000000" pitchFamily="2" charset="0"/>
                <a:cs typeface="Roboto" panose="02000000000000000000" pitchFamily="2" charset="0"/>
              </a:rPr>
              <a:t> on </a:t>
            </a:r>
            <a:r>
              <a:rPr lang="fi-FI" sz="2800" dirty="0" err="1">
                <a:latin typeface="Roboto" panose="02000000000000000000" pitchFamily="2" charset="0"/>
                <a:ea typeface="Roboto" panose="02000000000000000000" pitchFamily="2" charset="0"/>
                <a:cs typeface="Roboto" panose="02000000000000000000" pitchFamily="2" charset="0"/>
              </a:rPr>
              <a:t>tehtud</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hästi</a:t>
            </a:r>
            <a:r>
              <a:rPr lang="fi-FI" sz="2800" dirty="0">
                <a:latin typeface="Roboto" panose="02000000000000000000" pitchFamily="2" charset="0"/>
                <a:ea typeface="Roboto" panose="02000000000000000000" pitchFamily="2" charset="0"/>
                <a:cs typeface="Roboto" panose="02000000000000000000" pitchFamily="2" charset="0"/>
              </a:rPr>
              <a:t>.</a:t>
            </a:r>
            <a:endParaRPr lang="et-EE" sz="2800" dirty="0">
              <a:latin typeface="Roboto" panose="02000000000000000000" pitchFamily="2" charset="0"/>
              <a:ea typeface="Roboto" panose="02000000000000000000" pitchFamily="2" charset="0"/>
              <a:cs typeface="Roboto" panose="02000000000000000000" pitchFamily="2" charset="0"/>
            </a:endParaRPr>
          </a:p>
          <a:p>
            <a:pPr>
              <a:spcBef>
                <a:spcPts val="1800"/>
              </a:spcBef>
              <a:spcAft>
                <a:spcPts val="0"/>
              </a:spcAft>
            </a:pPr>
            <a:r>
              <a:rPr lang="fi-FI" sz="2800" dirty="0" err="1">
                <a:latin typeface="Roboto" panose="02000000000000000000" pitchFamily="2" charset="0"/>
                <a:ea typeface="Roboto" panose="02000000000000000000" pitchFamily="2" charset="0"/>
                <a:cs typeface="Roboto" panose="02000000000000000000" pitchFamily="2" charset="0"/>
              </a:rPr>
              <a:t>Infoarhitektuur</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algab</a:t>
            </a:r>
            <a:r>
              <a:rPr lang="fi-FI" sz="2800" dirty="0">
                <a:latin typeface="Roboto" panose="02000000000000000000" pitchFamily="2" charset="0"/>
                <a:ea typeface="Roboto" panose="02000000000000000000" pitchFamily="2" charset="0"/>
                <a:cs typeface="Roboto" panose="02000000000000000000" pitchFamily="2" charset="0"/>
              </a:rPr>
              <a:t> ja </a:t>
            </a:r>
            <a:r>
              <a:rPr lang="fi-FI" sz="2800" dirty="0" err="1">
                <a:latin typeface="Roboto" panose="02000000000000000000" pitchFamily="2" charset="0"/>
                <a:ea typeface="Roboto" panose="02000000000000000000" pitchFamily="2" charset="0"/>
                <a:cs typeface="Roboto" panose="02000000000000000000" pitchFamily="2" charset="0"/>
              </a:rPr>
              <a:t>lõpeb</a:t>
            </a:r>
            <a:r>
              <a:rPr lang="fi-FI" sz="2800" dirty="0">
                <a:latin typeface="Roboto" panose="02000000000000000000" pitchFamily="2" charset="0"/>
                <a:ea typeface="Roboto" panose="02000000000000000000" pitchFamily="2" charset="0"/>
                <a:cs typeface="Roboto" panose="02000000000000000000" pitchFamily="2" charset="0"/>
              </a:rPr>
              <a:t> </a:t>
            </a:r>
            <a:r>
              <a:rPr lang="et-EE" sz="2800" dirty="0">
                <a:latin typeface="Roboto" panose="02000000000000000000" pitchFamily="2" charset="0"/>
                <a:ea typeface="Roboto" panose="02000000000000000000" pitchFamily="2" charset="0"/>
                <a:cs typeface="Roboto" panose="02000000000000000000" pitchFamily="2" charset="0"/>
              </a:rPr>
              <a:t>info otsija </a:t>
            </a:r>
            <a:r>
              <a:rPr lang="fi-FI" sz="2800" dirty="0" err="1">
                <a:latin typeface="Roboto" panose="02000000000000000000" pitchFamily="2" charset="0"/>
                <a:ea typeface="Roboto" panose="02000000000000000000" pitchFamily="2" charset="0"/>
                <a:cs typeface="Roboto" panose="02000000000000000000" pitchFamily="2" charset="0"/>
              </a:rPr>
              <a:t>mõistmisega</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ning</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veendumisega</a:t>
            </a:r>
            <a:r>
              <a:rPr lang="fi-FI" sz="2800" dirty="0">
                <a:latin typeface="Roboto" panose="02000000000000000000" pitchFamily="2" charset="0"/>
                <a:ea typeface="Roboto" panose="02000000000000000000" pitchFamily="2" charset="0"/>
                <a:cs typeface="Roboto" panose="02000000000000000000" pitchFamily="2" charset="0"/>
              </a:rPr>
              <a:t>, et</a:t>
            </a:r>
            <a:r>
              <a:rPr lang="et-EE" sz="2800" dirty="0">
                <a:latin typeface="Roboto" panose="02000000000000000000" pitchFamily="2" charset="0"/>
                <a:ea typeface="Roboto" panose="02000000000000000000" pitchFamily="2" charset="0"/>
                <a:cs typeface="Roboto" panose="02000000000000000000" pitchFamily="2" charset="0"/>
              </a:rPr>
              <a:t> jagatav</a:t>
            </a:r>
            <a:r>
              <a:rPr lang="fi-FI" sz="2800" dirty="0">
                <a:latin typeface="Roboto" panose="02000000000000000000" pitchFamily="2" charset="0"/>
                <a:ea typeface="Roboto" panose="02000000000000000000" pitchFamily="2" charset="0"/>
                <a:cs typeface="Roboto" panose="02000000000000000000" pitchFamily="2" charset="0"/>
              </a:rPr>
              <a:t> sisu </a:t>
            </a:r>
            <a:r>
              <a:rPr lang="et-EE" sz="2800" dirty="0">
                <a:latin typeface="Roboto" panose="02000000000000000000" pitchFamily="2" charset="0"/>
                <a:ea typeface="Roboto" panose="02000000000000000000" pitchFamily="2" charset="0"/>
                <a:cs typeface="Roboto" panose="02000000000000000000" pitchFamily="2" charset="0"/>
              </a:rPr>
              <a:t>ja</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selle</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esitus</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neid</a:t>
            </a:r>
            <a:r>
              <a:rPr lang="fi-FI" sz="2800" dirty="0">
                <a:latin typeface="Roboto" panose="02000000000000000000" pitchFamily="2" charset="0"/>
                <a:ea typeface="Roboto" panose="02000000000000000000" pitchFamily="2" charset="0"/>
                <a:cs typeface="Roboto" panose="02000000000000000000" pitchFamily="2" charset="0"/>
              </a:rPr>
              <a:t> teeni</a:t>
            </a:r>
            <a:r>
              <a:rPr lang="et-EE" sz="2800" dirty="0">
                <a:latin typeface="Roboto" panose="02000000000000000000" pitchFamily="2" charset="0"/>
                <a:ea typeface="Roboto" panose="02000000000000000000" pitchFamily="2" charset="0"/>
                <a:cs typeface="Roboto" panose="02000000000000000000" pitchFamily="2" charset="0"/>
              </a:rPr>
              <a:t>b</a:t>
            </a:r>
            <a:r>
              <a:rPr lang="fi-FI" sz="2800" dirty="0">
                <a:latin typeface="Roboto" panose="02000000000000000000" pitchFamily="2" charset="0"/>
                <a:ea typeface="Roboto" panose="02000000000000000000" pitchFamily="2" charset="0"/>
                <a:cs typeface="Roboto" panose="02000000000000000000" pitchFamily="2" charset="0"/>
              </a:rPr>
              <a:t>.</a:t>
            </a:r>
          </a:p>
        </p:txBody>
      </p:sp>
      <p:pic>
        <p:nvPicPr>
          <p:cNvPr id="3" name="Graphic 2" descr="Right pointing backhand index with solid fill">
            <a:extLst>
              <a:ext uri="{FF2B5EF4-FFF2-40B4-BE49-F238E27FC236}">
                <a16:creationId xmlns:a16="http://schemas.microsoft.com/office/drawing/2014/main" id="{BC3C70AF-B735-3B30-A213-8624095306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9212" y="4864100"/>
            <a:ext cx="457200" cy="457200"/>
          </a:xfrm>
          <a:prstGeom prst="rect">
            <a:avLst/>
          </a:prstGeom>
        </p:spPr>
      </p:pic>
      <p:sp>
        <p:nvSpPr>
          <p:cNvPr id="7" name="Content Placeholder 2">
            <a:extLst>
              <a:ext uri="{FF2B5EF4-FFF2-40B4-BE49-F238E27FC236}">
                <a16:creationId xmlns:a16="http://schemas.microsoft.com/office/drawing/2014/main" id="{DB9B777F-1ECA-0FD9-39CD-8179F96DB5C9}"/>
              </a:ext>
            </a:extLst>
          </p:cNvPr>
          <p:cNvSpPr txBox="1">
            <a:spLocks/>
          </p:cNvSpPr>
          <p:nvPr/>
        </p:nvSpPr>
        <p:spPr bwMode="auto">
          <a:xfrm>
            <a:off x="1549400" y="4838700"/>
            <a:ext cx="8801100" cy="1155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spcAft>
                <a:spcPts val="0"/>
              </a:spcAft>
              <a:buNone/>
            </a:pPr>
            <a:r>
              <a:rPr lang="fi-FI" sz="2800" dirty="0" err="1">
                <a:latin typeface="Roboto" panose="02000000000000000000" pitchFamily="2" charset="0"/>
                <a:ea typeface="Roboto" panose="02000000000000000000" pitchFamily="2" charset="0"/>
                <a:cs typeface="Roboto" panose="02000000000000000000" pitchFamily="2" charset="0"/>
              </a:rPr>
              <a:t>Mõtle</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kes</a:t>
            </a:r>
            <a:r>
              <a:rPr lang="fi-FI" sz="2800" dirty="0">
                <a:latin typeface="Roboto" panose="02000000000000000000" pitchFamily="2" charset="0"/>
                <a:ea typeface="Roboto" panose="02000000000000000000" pitchFamily="2" charset="0"/>
                <a:cs typeface="Roboto" panose="02000000000000000000" pitchFamily="2" charset="0"/>
              </a:rPr>
              <a:t> on </a:t>
            </a:r>
            <a:r>
              <a:rPr lang="fi-FI" sz="2800" dirty="0" err="1">
                <a:latin typeface="Roboto" panose="02000000000000000000" pitchFamily="2" charset="0"/>
                <a:ea typeface="Roboto" panose="02000000000000000000" pitchFamily="2" charset="0"/>
                <a:cs typeface="Roboto" panose="02000000000000000000" pitchFamily="2" charset="0"/>
              </a:rPr>
              <a:t>lehe</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külastaja</a:t>
            </a:r>
            <a:r>
              <a:rPr lang="fi-FI" sz="2800" dirty="0">
                <a:latin typeface="Roboto" panose="02000000000000000000" pitchFamily="2" charset="0"/>
                <a:ea typeface="Roboto" panose="02000000000000000000" pitchFamily="2" charset="0"/>
                <a:cs typeface="Roboto" panose="02000000000000000000" pitchFamily="2" charset="0"/>
              </a:rPr>
              <a:t> ja millistele </a:t>
            </a:r>
            <a:r>
              <a:rPr lang="fi-FI" sz="2800" dirty="0" err="1">
                <a:latin typeface="Roboto" panose="02000000000000000000" pitchFamily="2" charset="0"/>
                <a:ea typeface="Roboto" panose="02000000000000000000" pitchFamily="2" charset="0"/>
                <a:cs typeface="Roboto" panose="02000000000000000000" pitchFamily="2" charset="0"/>
              </a:rPr>
              <a:t>küsimustele</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ta</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vastust</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otsib</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Soovi</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korral</a:t>
            </a:r>
            <a:r>
              <a:rPr lang="fi-FI" sz="2800" dirty="0">
                <a:latin typeface="Roboto" panose="02000000000000000000" pitchFamily="2" charset="0"/>
                <a:ea typeface="Roboto" panose="02000000000000000000" pitchFamily="2" charset="0"/>
                <a:cs typeface="Roboto" panose="02000000000000000000" pitchFamily="2" charset="0"/>
              </a:rPr>
              <a:t> pane </a:t>
            </a:r>
            <a:r>
              <a:rPr lang="fi-FI" sz="2800" dirty="0" err="1">
                <a:latin typeface="Roboto" panose="02000000000000000000" pitchFamily="2" charset="0"/>
                <a:ea typeface="Roboto" panose="02000000000000000000" pitchFamily="2" charset="0"/>
                <a:cs typeface="Roboto" panose="02000000000000000000" pitchFamily="2" charset="0"/>
              </a:rPr>
              <a:t>küsimused</a:t>
            </a:r>
            <a:r>
              <a:rPr lang="fi-FI" sz="2800" dirty="0">
                <a:latin typeface="Roboto" panose="02000000000000000000" pitchFamily="2" charset="0"/>
                <a:ea typeface="Roboto" panose="02000000000000000000" pitchFamily="2" charset="0"/>
                <a:cs typeface="Roboto" panose="02000000000000000000" pitchFamily="2" charset="0"/>
              </a:rPr>
              <a:t> kirja.</a:t>
            </a:r>
          </a:p>
        </p:txBody>
      </p:sp>
    </p:spTree>
    <p:extLst>
      <p:ext uri="{BB962C8B-B14F-4D97-AF65-F5344CB8AC3E}">
        <p14:creationId xmlns:p14="http://schemas.microsoft.com/office/powerpoint/2010/main" val="107467929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928" y="2433918"/>
            <a:ext cx="9921072" cy="4077254"/>
          </a:xfrm>
        </p:spPr>
        <p:txBody>
          <a:bodyPr>
            <a:normAutofit/>
          </a:bodyPr>
          <a:lstStyle/>
          <a:p>
            <a:pPr>
              <a:spcBef>
                <a:spcPts val="1800"/>
              </a:spcBef>
              <a:spcAft>
                <a:spcPts val="0"/>
              </a:spcAft>
            </a:pPr>
            <a:r>
              <a:rPr lang="fi-FI" sz="2800" dirty="0" err="1">
                <a:latin typeface="Roboto" panose="02000000000000000000" pitchFamily="2" charset="0"/>
                <a:ea typeface="Roboto" panose="02000000000000000000" pitchFamily="2" charset="0"/>
                <a:cs typeface="Roboto" panose="02000000000000000000" pitchFamily="2" charset="0"/>
              </a:rPr>
              <a:t>Tööta</a:t>
            </a:r>
            <a:r>
              <a:rPr lang="fi-FI" sz="2800" dirty="0">
                <a:latin typeface="Roboto" panose="02000000000000000000" pitchFamily="2" charset="0"/>
                <a:ea typeface="Roboto" panose="02000000000000000000" pitchFamily="2" charset="0"/>
                <a:cs typeface="Roboto" panose="02000000000000000000" pitchFamily="2" charset="0"/>
              </a:rPr>
              <a:t> info </a:t>
            </a:r>
            <a:r>
              <a:rPr lang="fi-FI" sz="2800" dirty="0" err="1">
                <a:latin typeface="Roboto" panose="02000000000000000000" pitchFamily="2" charset="0"/>
                <a:ea typeface="Roboto" panose="02000000000000000000" pitchFamily="2" charset="0"/>
                <a:cs typeface="Roboto" panose="02000000000000000000" pitchFamily="2" charset="0"/>
              </a:rPr>
              <a:t>läbi</a:t>
            </a:r>
            <a:r>
              <a:rPr lang="et-EE" sz="2800" dirty="0">
                <a:latin typeface="Roboto" panose="02000000000000000000" pitchFamily="2" charset="0"/>
                <a:ea typeface="Roboto" panose="02000000000000000000" pitchFamily="2" charset="0"/>
                <a:cs typeface="Roboto" panose="02000000000000000000" pitchFamily="2" charset="0"/>
              </a:rPr>
              <a:t> ja liigita iga infoühik </a:t>
            </a:r>
            <a:r>
              <a:rPr lang="fi-FI" sz="2800" dirty="0" err="1">
                <a:latin typeface="Roboto" panose="02000000000000000000" pitchFamily="2" charset="0"/>
                <a:ea typeface="Roboto" panose="02000000000000000000" pitchFamily="2" charset="0"/>
                <a:cs typeface="Roboto" panose="02000000000000000000" pitchFamily="2" charset="0"/>
              </a:rPr>
              <a:t>sobiva</a:t>
            </a:r>
            <a:r>
              <a:rPr lang="fi-FI" sz="2800" dirty="0">
                <a:latin typeface="Roboto" panose="02000000000000000000" pitchFamily="2" charset="0"/>
                <a:ea typeface="Roboto" panose="02000000000000000000" pitchFamily="2" charset="0"/>
                <a:cs typeface="Roboto" panose="02000000000000000000" pitchFamily="2" charset="0"/>
              </a:rPr>
              <a:t> </a:t>
            </a:r>
            <a:r>
              <a:rPr lang="fi-FI" sz="2800" dirty="0" err="1">
                <a:latin typeface="Roboto" panose="02000000000000000000" pitchFamily="2" charset="0"/>
                <a:ea typeface="Roboto" panose="02000000000000000000" pitchFamily="2" charset="0"/>
                <a:cs typeface="Roboto" panose="02000000000000000000" pitchFamily="2" charset="0"/>
              </a:rPr>
              <a:t>küsimuse</a:t>
            </a:r>
            <a:r>
              <a:rPr lang="fi-FI" sz="2800" dirty="0">
                <a:latin typeface="Roboto" panose="02000000000000000000" pitchFamily="2" charset="0"/>
                <a:ea typeface="Roboto" panose="02000000000000000000" pitchFamily="2" charset="0"/>
                <a:cs typeface="Roboto" panose="02000000000000000000" pitchFamily="2" charset="0"/>
              </a:rPr>
              <a:t> alla. </a:t>
            </a:r>
            <a:r>
              <a:rPr lang="et-EE" sz="2800" dirty="0">
                <a:latin typeface="Roboto" panose="02000000000000000000" pitchFamily="2" charset="0"/>
                <a:ea typeface="Roboto" panose="02000000000000000000" pitchFamily="2" charset="0"/>
                <a:cs typeface="Roboto" panose="02000000000000000000" pitchFamily="2" charset="0"/>
              </a:rPr>
              <a:t>Kui tundub, et miski ei sobitu kuhugi, siis võibolla</a:t>
            </a:r>
            <a:r>
              <a:rPr lang="fi-FI" sz="2800" dirty="0">
                <a:latin typeface="Roboto" panose="02000000000000000000" pitchFamily="2" charset="0"/>
                <a:ea typeface="Roboto" panose="02000000000000000000" pitchFamily="2" charset="0"/>
                <a:cs typeface="Roboto" panose="02000000000000000000" pitchFamily="2" charset="0"/>
              </a:rPr>
              <a:t> </a:t>
            </a:r>
            <a:r>
              <a:rPr lang="et-EE" sz="2800" dirty="0">
                <a:latin typeface="Roboto" panose="02000000000000000000" pitchFamily="2" charset="0"/>
                <a:ea typeface="Roboto" panose="02000000000000000000" pitchFamily="2" charset="0"/>
                <a:cs typeface="Roboto" panose="02000000000000000000" pitchFamily="2" charset="0"/>
              </a:rPr>
              <a:t>see ei peagi seal olema</a:t>
            </a:r>
            <a:r>
              <a:rPr lang="fi-FI" sz="2800" dirty="0">
                <a:latin typeface="Roboto" panose="02000000000000000000" pitchFamily="2" charset="0"/>
                <a:ea typeface="Roboto" panose="02000000000000000000" pitchFamily="2" charset="0"/>
                <a:cs typeface="Roboto" panose="02000000000000000000" pitchFamily="2" charset="0"/>
              </a:rPr>
              <a:t>. </a:t>
            </a:r>
            <a:endParaRPr lang="et-EE" sz="2800" dirty="0">
              <a:latin typeface="Roboto" panose="02000000000000000000" pitchFamily="2" charset="0"/>
              <a:ea typeface="Roboto" panose="02000000000000000000" pitchFamily="2" charset="0"/>
              <a:cs typeface="Roboto" panose="02000000000000000000" pitchFamily="2" charset="0"/>
            </a:endParaRPr>
          </a:p>
          <a:p>
            <a:pPr lvl="1">
              <a:spcBef>
                <a:spcPts val="1800"/>
              </a:spcBef>
              <a:spcAft>
                <a:spcPts val="0"/>
              </a:spcAft>
            </a:pPr>
            <a:r>
              <a:rPr lang="fi-FI" sz="2400" dirty="0" err="1">
                <a:latin typeface="Roboto" panose="02000000000000000000" pitchFamily="2" charset="0"/>
                <a:ea typeface="Roboto" panose="02000000000000000000" pitchFamily="2" charset="0"/>
                <a:cs typeface="Roboto" panose="02000000000000000000" pitchFamily="2" charset="0"/>
              </a:rPr>
              <a:t>Sisutekstist</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eemalda</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üleliigne</a:t>
            </a:r>
            <a:r>
              <a:rPr lang="fi-FI" sz="2400" dirty="0">
                <a:latin typeface="Roboto" panose="02000000000000000000" pitchFamily="2" charset="0"/>
                <a:ea typeface="Roboto" panose="02000000000000000000" pitchFamily="2" charset="0"/>
                <a:cs typeface="Roboto" panose="02000000000000000000" pitchFamily="2" charset="0"/>
              </a:rPr>
              <a:t> ja </a:t>
            </a:r>
            <a:r>
              <a:rPr lang="et-EE" sz="2400" dirty="0">
                <a:latin typeface="Roboto" panose="02000000000000000000" pitchFamily="2" charset="0"/>
                <a:ea typeface="Roboto" panose="02000000000000000000" pitchFamily="2" charset="0"/>
                <a:cs typeface="Roboto" panose="02000000000000000000" pitchFamily="2" charset="0"/>
              </a:rPr>
              <a:t>koonda üheks tervikuks</a:t>
            </a:r>
            <a:r>
              <a:rPr lang="fi-FI" sz="2400" dirty="0">
                <a:latin typeface="Roboto" panose="02000000000000000000" pitchFamily="2" charset="0"/>
                <a:ea typeface="Roboto" panose="02000000000000000000" pitchFamily="2" charset="0"/>
                <a:cs typeface="Roboto" panose="02000000000000000000" pitchFamily="2" charset="0"/>
              </a:rPr>
              <a:t>. </a:t>
            </a:r>
            <a:endParaRPr lang="et-EE" sz="2400" dirty="0">
              <a:latin typeface="Roboto" panose="02000000000000000000" pitchFamily="2" charset="0"/>
              <a:ea typeface="Roboto" panose="02000000000000000000" pitchFamily="2" charset="0"/>
              <a:cs typeface="Roboto" panose="02000000000000000000" pitchFamily="2" charset="0"/>
            </a:endParaRPr>
          </a:p>
          <a:p>
            <a:pPr lvl="1">
              <a:spcBef>
                <a:spcPts val="1800"/>
              </a:spcBef>
              <a:spcAft>
                <a:spcPts val="0"/>
              </a:spcAft>
            </a:pPr>
            <a:r>
              <a:rPr lang="fi-FI" sz="2400" dirty="0" err="1">
                <a:latin typeface="Roboto" panose="02000000000000000000" pitchFamily="2" charset="0"/>
                <a:ea typeface="Roboto" panose="02000000000000000000" pitchFamily="2" charset="0"/>
                <a:cs typeface="Roboto" panose="02000000000000000000" pitchFamily="2" charset="0"/>
              </a:rPr>
              <a:t>Sõnasta</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lihtsasti</a:t>
            </a:r>
            <a:r>
              <a:rPr lang="fi-FI" sz="2400" dirty="0">
                <a:latin typeface="Roboto" panose="02000000000000000000" pitchFamily="2" charset="0"/>
                <a:ea typeface="Roboto" panose="02000000000000000000" pitchFamily="2" charset="0"/>
                <a:cs typeface="Roboto" panose="02000000000000000000" pitchFamily="2" charset="0"/>
              </a:rPr>
              <a:t> ja </a:t>
            </a:r>
            <a:r>
              <a:rPr lang="fi-FI" sz="2400" dirty="0" err="1">
                <a:latin typeface="Roboto" panose="02000000000000000000" pitchFamily="2" charset="0"/>
                <a:ea typeface="Roboto" panose="02000000000000000000" pitchFamily="2" charset="0"/>
                <a:cs typeface="Roboto" panose="02000000000000000000" pitchFamily="2" charset="0"/>
              </a:rPr>
              <a:t>lühikeste</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lausetena</a:t>
            </a:r>
            <a:r>
              <a:rPr lang="fi-FI" sz="2400" dirty="0">
                <a:latin typeface="Roboto" panose="02000000000000000000" pitchFamily="2" charset="0"/>
                <a:ea typeface="Roboto" panose="02000000000000000000" pitchFamily="2" charset="0"/>
                <a:cs typeface="Roboto" panose="02000000000000000000" pitchFamily="2" charset="0"/>
              </a:rPr>
              <a:t>.</a:t>
            </a:r>
            <a:r>
              <a:rPr lang="et-EE" sz="2400" dirty="0">
                <a:latin typeface="Roboto" panose="02000000000000000000" pitchFamily="2" charset="0"/>
                <a:ea typeface="Roboto" panose="02000000000000000000" pitchFamily="2" charset="0"/>
                <a:cs typeface="Roboto" panose="02000000000000000000" pitchFamily="2" charset="0"/>
              </a:rPr>
              <a:t> </a:t>
            </a:r>
          </a:p>
          <a:p>
            <a:pPr lvl="1">
              <a:spcBef>
                <a:spcPts val="1800"/>
              </a:spcBef>
              <a:spcAft>
                <a:spcPts val="0"/>
              </a:spcAft>
            </a:pPr>
            <a:r>
              <a:rPr lang="fi-FI" sz="2400" dirty="0" err="1">
                <a:latin typeface="Roboto" panose="02000000000000000000" pitchFamily="2" charset="0"/>
                <a:ea typeface="Roboto" panose="02000000000000000000" pitchFamily="2" charset="0"/>
                <a:cs typeface="Roboto" panose="02000000000000000000" pitchFamily="2" charset="0"/>
              </a:rPr>
              <a:t>Pealkirjasta</a:t>
            </a:r>
            <a:r>
              <a:rPr lang="fi-FI" sz="2400" dirty="0">
                <a:latin typeface="Roboto" panose="02000000000000000000" pitchFamily="2" charset="0"/>
                <a:ea typeface="Roboto" panose="02000000000000000000" pitchFamily="2" charset="0"/>
                <a:cs typeface="Roboto" panose="02000000000000000000" pitchFamily="2" charset="0"/>
              </a:rPr>
              <a:t> sisu </a:t>
            </a:r>
            <a:r>
              <a:rPr lang="fi-FI" sz="2400" dirty="0" err="1">
                <a:latin typeface="Roboto" panose="02000000000000000000" pitchFamily="2" charset="0"/>
                <a:ea typeface="Roboto" panose="02000000000000000000" pitchFamily="2" charset="0"/>
                <a:cs typeface="Roboto" panose="02000000000000000000" pitchFamily="2" charset="0"/>
              </a:rPr>
              <a:t>järgi</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võimalikult</a:t>
            </a:r>
            <a:r>
              <a:rPr lang="fi-FI" sz="2400" dirty="0">
                <a:latin typeface="Roboto" panose="02000000000000000000" pitchFamily="2" charset="0"/>
                <a:ea typeface="Roboto" panose="02000000000000000000" pitchFamily="2" charset="0"/>
                <a:cs typeface="Roboto" panose="02000000000000000000" pitchFamily="2" charset="0"/>
              </a:rPr>
              <a:t> </a:t>
            </a:r>
            <a:r>
              <a:rPr lang="fi-FI" sz="2400" dirty="0" err="1">
                <a:latin typeface="Roboto" panose="02000000000000000000" pitchFamily="2" charset="0"/>
                <a:ea typeface="Roboto" panose="02000000000000000000" pitchFamily="2" charset="0"/>
                <a:cs typeface="Roboto" panose="02000000000000000000" pitchFamily="2" charset="0"/>
              </a:rPr>
              <a:t>täpselt</a:t>
            </a:r>
            <a:r>
              <a:rPr lang="fi-FI" sz="2400" dirty="0">
                <a:latin typeface="Roboto" panose="02000000000000000000" pitchFamily="2" charset="0"/>
                <a:ea typeface="Roboto" panose="02000000000000000000" pitchFamily="2" charset="0"/>
                <a:cs typeface="Roboto" panose="02000000000000000000" pitchFamily="2" charset="0"/>
              </a:rPr>
              <a:t>.</a:t>
            </a:r>
          </a:p>
        </p:txBody>
      </p:sp>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Info töötlemine</a:t>
            </a:r>
          </a:p>
        </p:txBody>
      </p:sp>
    </p:spTree>
    <p:extLst>
      <p:ext uri="{BB962C8B-B14F-4D97-AF65-F5344CB8AC3E}">
        <p14:creationId xmlns:p14="http://schemas.microsoft.com/office/powerpoint/2010/main" val="182040216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5095" y="2468880"/>
            <a:ext cx="5922805" cy="2994660"/>
          </a:xfrm>
        </p:spPr>
        <p:txBody>
          <a:bodyPr>
            <a:normAutofit/>
          </a:bodyPr>
          <a:lstStyle/>
          <a:p>
            <a:pPr marL="0" indent="0">
              <a:lnSpc>
                <a:spcPct val="107000"/>
              </a:lnSpc>
              <a:spcBef>
                <a:spcPts val="1200"/>
              </a:spcBef>
              <a:spcAft>
                <a:spcPts val="0"/>
              </a:spcAft>
              <a:buNone/>
            </a:pPr>
            <a:r>
              <a:rPr lang="fi-FI" dirty="0" err="1">
                <a:latin typeface="Roboto" panose="02000000000000000000" pitchFamily="2" charset="0"/>
                <a:ea typeface="Roboto" panose="02000000000000000000" pitchFamily="2" charset="0"/>
                <a:cs typeface="Roboto" panose="02000000000000000000" pitchFamily="2" charset="0"/>
              </a:rPr>
              <a:t>Ühtlane</a:t>
            </a:r>
            <a:r>
              <a:rPr lang="fi-FI" dirty="0">
                <a:latin typeface="Roboto" panose="02000000000000000000" pitchFamily="2" charset="0"/>
                <a:ea typeface="Roboto" panose="02000000000000000000" pitchFamily="2" charset="0"/>
                <a:cs typeface="Roboto" panose="02000000000000000000" pitchFamily="2" charset="0"/>
              </a:rPr>
              <a:t> ja </a:t>
            </a:r>
            <a:r>
              <a:rPr lang="fi-FI" dirty="0" err="1">
                <a:latin typeface="Roboto" panose="02000000000000000000" pitchFamily="2" charset="0"/>
                <a:ea typeface="Roboto" panose="02000000000000000000" pitchFamily="2" charset="0"/>
                <a:cs typeface="Roboto" panose="02000000000000000000" pitchFamily="2" charset="0"/>
              </a:rPr>
              <a:t>pikk</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tekst</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võib</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külastaja</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lehelt</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lahkuma</a:t>
            </a:r>
            <a:r>
              <a:rPr lang="fi-FI" dirty="0">
                <a:latin typeface="Roboto" panose="02000000000000000000" pitchFamily="2" charset="0"/>
                <a:ea typeface="Roboto" panose="02000000000000000000" pitchFamily="2" charset="0"/>
                <a:cs typeface="Roboto" panose="02000000000000000000" pitchFamily="2" charset="0"/>
              </a:rPr>
              <a:t> panna</a:t>
            </a:r>
            <a:r>
              <a:rPr lang="et-EE" dirty="0">
                <a:latin typeface="Roboto" panose="02000000000000000000" pitchFamily="2" charset="0"/>
                <a:ea typeface="Roboto" panose="02000000000000000000" pitchFamily="2" charset="0"/>
                <a:cs typeface="Roboto" panose="02000000000000000000" pitchFamily="2" charset="0"/>
              </a:rPr>
              <a:t>, sest</a:t>
            </a:r>
            <a:endParaRPr lang="fi-FI" dirty="0">
              <a:latin typeface="Roboto" panose="02000000000000000000" pitchFamily="2" charset="0"/>
              <a:ea typeface="Roboto" panose="02000000000000000000" pitchFamily="2" charset="0"/>
              <a:cs typeface="Roboto" panose="02000000000000000000" pitchFamily="2" charset="0"/>
            </a:endParaRPr>
          </a:p>
          <a:p>
            <a:pPr>
              <a:lnSpc>
                <a:spcPct val="107000"/>
              </a:lnSpc>
              <a:spcBef>
                <a:spcPts val="1200"/>
              </a:spcBef>
              <a:spcAft>
                <a:spcPts val="0"/>
              </a:spcAft>
            </a:pPr>
            <a:r>
              <a:rPr lang="et-EE" dirty="0">
                <a:latin typeface="Roboto" panose="02000000000000000000" pitchFamily="2" charset="0"/>
                <a:ea typeface="Roboto" panose="02000000000000000000" pitchFamily="2" charset="0"/>
                <a:cs typeface="Roboto" panose="02000000000000000000" pitchFamily="2" charset="0"/>
              </a:rPr>
              <a:t>t</a:t>
            </a:r>
            <a:r>
              <a:rPr lang="fi-FI" dirty="0" err="1">
                <a:latin typeface="Roboto" panose="02000000000000000000" pitchFamily="2" charset="0"/>
                <a:ea typeface="Roboto" panose="02000000000000000000" pitchFamily="2" charset="0"/>
                <a:cs typeface="Roboto" panose="02000000000000000000" pitchFamily="2" charset="0"/>
              </a:rPr>
              <a:t>änapäeva</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infomüras</a:t>
            </a:r>
            <a:r>
              <a:rPr lang="fi-FI" dirty="0">
                <a:latin typeface="Roboto" panose="02000000000000000000" pitchFamily="2" charset="0"/>
                <a:ea typeface="Roboto" panose="02000000000000000000" pitchFamily="2" charset="0"/>
                <a:cs typeface="Roboto" panose="02000000000000000000" pitchFamily="2" charset="0"/>
              </a:rPr>
              <a:t> </a:t>
            </a:r>
            <a:r>
              <a:rPr lang="et-EE" dirty="0">
                <a:latin typeface="Roboto" panose="02000000000000000000" pitchFamily="2" charset="0"/>
                <a:ea typeface="Roboto" panose="02000000000000000000" pitchFamily="2" charset="0"/>
                <a:cs typeface="Roboto" panose="02000000000000000000" pitchFamily="2" charset="0"/>
              </a:rPr>
              <a:t>on </a:t>
            </a:r>
            <a:r>
              <a:rPr lang="fi-FI" dirty="0" err="1">
                <a:latin typeface="Roboto" panose="02000000000000000000" pitchFamily="2" charset="0"/>
                <a:ea typeface="Roboto" panose="02000000000000000000" pitchFamily="2" charset="0"/>
                <a:cs typeface="Roboto" panose="02000000000000000000" pitchFamily="2" charset="0"/>
              </a:rPr>
              <a:t>keskendumisvõime</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langenud</a:t>
            </a:r>
            <a:r>
              <a:rPr lang="et-EE" dirty="0">
                <a:latin typeface="Roboto" panose="02000000000000000000" pitchFamily="2" charset="0"/>
                <a:ea typeface="Roboto" panose="02000000000000000000" pitchFamily="2" charset="0"/>
                <a:cs typeface="Roboto" panose="02000000000000000000" pitchFamily="2" charset="0"/>
              </a:rPr>
              <a:t>;</a:t>
            </a:r>
            <a:r>
              <a:rPr lang="fi-FI" dirty="0">
                <a:latin typeface="Roboto" panose="02000000000000000000" pitchFamily="2" charset="0"/>
                <a:ea typeface="Roboto" panose="02000000000000000000" pitchFamily="2" charset="0"/>
                <a:cs typeface="Roboto" panose="02000000000000000000" pitchFamily="2" charset="0"/>
              </a:rPr>
              <a:t> </a:t>
            </a:r>
            <a:endParaRPr lang="et-EE" dirty="0">
              <a:latin typeface="Roboto" panose="02000000000000000000" pitchFamily="2" charset="0"/>
              <a:ea typeface="Roboto" panose="02000000000000000000" pitchFamily="2" charset="0"/>
              <a:cs typeface="Roboto" panose="02000000000000000000" pitchFamily="2" charset="0"/>
            </a:endParaRPr>
          </a:p>
          <a:p>
            <a:pPr>
              <a:lnSpc>
                <a:spcPct val="107000"/>
              </a:lnSpc>
              <a:spcBef>
                <a:spcPts val="1200"/>
              </a:spcBef>
              <a:spcAft>
                <a:spcPts val="0"/>
              </a:spcAft>
            </a:pPr>
            <a:r>
              <a:rPr lang="et-EE" dirty="0">
                <a:latin typeface="Roboto" panose="02000000000000000000" pitchFamily="2" charset="0"/>
                <a:ea typeface="Roboto" panose="02000000000000000000" pitchFamily="2" charset="0"/>
                <a:cs typeface="Roboto" panose="02000000000000000000" pitchFamily="2" charset="0"/>
              </a:rPr>
              <a:t>k</a:t>
            </a:r>
            <a:r>
              <a:rPr lang="fi-FI" dirty="0" err="1">
                <a:latin typeface="Roboto" panose="02000000000000000000" pitchFamily="2" charset="0"/>
                <a:ea typeface="Roboto" panose="02000000000000000000" pitchFamily="2" charset="0"/>
                <a:cs typeface="Roboto" panose="02000000000000000000" pitchFamily="2" charset="0"/>
              </a:rPr>
              <a:t>ülastaja</a:t>
            </a:r>
            <a:r>
              <a:rPr lang="fi-FI" dirty="0">
                <a:latin typeface="Roboto" panose="02000000000000000000" pitchFamily="2" charset="0"/>
                <a:ea typeface="Roboto" panose="02000000000000000000" pitchFamily="2" charset="0"/>
                <a:cs typeface="Roboto" panose="02000000000000000000" pitchFamily="2" charset="0"/>
              </a:rPr>
              <a:t> </a:t>
            </a:r>
            <a:r>
              <a:rPr lang="et-EE" dirty="0">
                <a:latin typeface="Roboto" panose="02000000000000000000" pitchFamily="2" charset="0"/>
                <a:ea typeface="Roboto" panose="02000000000000000000" pitchFamily="2" charset="0"/>
                <a:cs typeface="Roboto" panose="02000000000000000000" pitchFamily="2" charset="0"/>
              </a:rPr>
              <a:t>ei saa </a:t>
            </a:r>
            <a:r>
              <a:rPr lang="fi-FI" dirty="0" err="1">
                <a:latin typeface="Roboto" panose="02000000000000000000" pitchFamily="2" charset="0"/>
                <a:ea typeface="Roboto" panose="02000000000000000000" pitchFamily="2" charset="0"/>
                <a:cs typeface="Roboto" panose="02000000000000000000" pitchFamily="2" charset="0"/>
              </a:rPr>
              <a:t>kiiret</a:t>
            </a:r>
            <a:r>
              <a:rPr lang="fi-FI" dirty="0">
                <a:latin typeface="Roboto" panose="02000000000000000000" pitchFamily="2" charset="0"/>
                <a:ea typeface="Roboto" panose="02000000000000000000" pitchFamily="2" charset="0"/>
                <a:cs typeface="Roboto" panose="02000000000000000000" pitchFamily="2" charset="0"/>
              </a:rPr>
              <a:t> </a:t>
            </a:r>
            <a:r>
              <a:rPr lang="fi-FI" dirty="0" err="1">
                <a:latin typeface="Roboto" panose="02000000000000000000" pitchFamily="2" charset="0"/>
                <a:ea typeface="Roboto" panose="02000000000000000000" pitchFamily="2" charset="0"/>
                <a:cs typeface="Roboto" panose="02000000000000000000" pitchFamily="2" charset="0"/>
              </a:rPr>
              <a:t>teavet</a:t>
            </a:r>
            <a:r>
              <a:rPr lang="fi-FI" dirty="0">
                <a:latin typeface="Roboto" panose="02000000000000000000" pitchFamily="2" charset="0"/>
                <a:ea typeface="Roboto" panose="02000000000000000000" pitchFamily="2" charset="0"/>
                <a:cs typeface="Roboto" panose="02000000000000000000" pitchFamily="2" charset="0"/>
              </a:rPr>
              <a:t>, kas </a:t>
            </a:r>
            <a:r>
              <a:rPr lang="et-EE" dirty="0">
                <a:latin typeface="Roboto" panose="02000000000000000000" pitchFamily="2" charset="0"/>
                <a:ea typeface="Roboto" panose="02000000000000000000" pitchFamily="2" charset="0"/>
                <a:cs typeface="Roboto" panose="02000000000000000000" pitchFamily="2" charset="0"/>
              </a:rPr>
              <a:t>pikk jutt sisaldab seda, mida ta otsib</a:t>
            </a:r>
            <a:r>
              <a:rPr lang="fi-FI" dirty="0">
                <a:latin typeface="Roboto" panose="02000000000000000000" pitchFamily="2" charset="0"/>
                <a:ea typeface="Roboto" panose="02000000000000000000" pitchFamily="2" charset="0"/>
                <a:cs typeface="Roboto" panose="02000000000000000000" pitchFamily="2" charset="0"/>
              </a:rPr>
              <a:t>. </a:t>
            </a:r>
            <a:endParaRPr lang="et-EE" dirty="0">
              <a:latin typeface="Roboto" panose="02000000000000000000" pitchFamily="2" charset="0"/>
              <a:ea typeface="Roboto" panose="02000000000000000000" pitchFamily="2" charset="0"/>
              <a:cs typeface="Roboto" panose="02000000000000000000" pitchFamily="2" charset="0"/>
            </a:endParaRPr>
          </a:p>
        </p:txBody>
      </p:sp>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2641601"/>
            <a:ext cx="4133222" cy="2382575"/>
          </a:xfrm>
        </p:spPr>
        <p:txBody>
          <a:bodyPr>
            <a:normAutofit/>
          </a:bodyPr>
          <a:lstStyle/>
          <a:p>
            <a:pPr>
              <a:spcBef>
                <a:spcPts val="2400"/>
              </a:spcBef>
              <a:spcAft>
                <a:spcPts val="1200"/>
              </a:spcAft>
            </a:pPr>
            <a:r>
              <a:rPr lang="et-EE" sz="3600" b="0" dirty="0">
                <a:latin typeface="Roboto" panose="02000000000000000000" pitchFamily="2" charset="0"/>
                <a:ea typeface="Roboto" panose="02000000000000000000" pitchFamily="2" charset="0"/>
                <a:cs typeface="Roboto" panose="02000000000000000000" pitchFamily="2" charset="0"/>
              </a:rPr>
              <a:t>Loobu tekstiseinast</a:t>
            </a:r>
            <a:r>
              <a:rPr lang="fi-FI" sz="3600" b="0" dirty="0">
                <a:latin typeface="Roboto" panose="02000000000000000000" pitchFamily="2" charset="0"/>
                <a:ea typeface="Roboto" panose="02000000000000000000" pitchFamily="2" charset="0"/>
                <a:cs typeface="Roboto" panose="02000000000000000000" pitchFamily="2" charset="0"/>
              </a:rPr>
              <a:t> </a:t>
            </a:r>
            <a:endParaRPr lang="et-EE" sz="3600" b="0" dirty="0">
              <a:latin typeface="Roboto" panose="02000000000000000000" pitchFamily="2" charset="0"/>
              <a:ea typeface="Roboto" panose="02000000000000000000" pitchFamily="2" charset="0"/>
              <a:cs typeface="Roboto" panose="02000000000000000000" pitchFamily="2" charset="0"/>
            </a:endParaRPr>
          </a:p>
        </p:txBody>
      </p:sp>
      <p:sp>
        <p:nvSpPr>
          <p:cNvPr id="4" name="Title 1">
            <a:extLst>
              <a:ext uri="{FF2B5EF4-FFF2-40B4-BE49-F238E27FC236}">
                <a16:creationId xmlns:a16="http://schemas.microsoft.com/office/drawing/2014/main" id="{433C0895-C1A1-392A-D1CC-06D6109091CB}"/>
              </a:ext>
            </a:extLst>
          </p:cNvPr>
          <p:cNvSpPr txBox="1">
            <a:spLocks/>
          </p:cNvSpPr>
          <p:nvPr/>
        </p:nvSpPr>
        <p:spPr bwMode="auto">
          <a:xfrm>
            <a:off x="609600" y="34682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t-EE" sz="4800" dirty="0">
                <a:latin typeface="Roboto" panose="02000000000000000000" pitchFamily="2" charset="0"/>
                <a:ea typeface="Roboto" panose="02000000000000000000" pitchFamily="2" charset="0"/>
                <a:cs typeface="Roboto" panose="02000000000000000000" pitchFamily="2" charset="0"/>
              </a:rPr>
              <a:t>Info töötlemine</a:t>
            </a:r>
          </a:p>
        </p:txBody>
      </p:sp>
    </p:spTree>
    <p:extLst>
      <p:ext uri="{BB962C8B-B14F-4D97-AF65-F5344CB8AC3E}">
        <p14:creationId xmlns:p14="http://schemas.microsoft.com/office/powerpoint/2010/main" val="143946716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Info töötlemine</a:t>
            </a:r>
          </a:p>
        </p:txBody>
      </p:sp>
      <p:sp>
        <p:nvSpPr>
          <p:cNvPr id="9" name="Content Placeholder 2">
            <a:extLst>
              <a:ext uri="{FF2B5EF4-FFF2-40B4-BE49-F238E27FC236}">
                <a16:creationId xmlns:a16="http://schemas.microsoft.com/office/drawing/2014/main" id="{B340C0E9-649C-E34B-4AD5-A95135499CC4}"/>
              </a:ext>
            </a:extLst>
          </p:cNvPr>
          <p:cNvSpPr>
            <a:spLocks noGrp="1"/>
          </p:cNvSpPr>
          <p:nvPr>
            <p:ph idx="1"/>
          </p:nvPr>
        </p:nvSpPr>
        <p:spPr>
          <a:xfrm>
            <a:off x="609600" y="1895431"/>
            <a:ext cx="5869171" cy="4667695"/>
          </a:xfrm>
        </p:spPr>
        <p:txBody>
          <a:bodyPr>
            <a:normAutofit/>
          </a:bodyPr>
          <a:lstStyle/>
          <a:p>
            <a:pPr marL="0" indent="0">
              <a:spcBef>
                <a:spcPts val="0"/>
              </a:spcBef>
              <a:spcAft>
                <a:spcPts val="0"/>
              </a:spcAft>
              <a:buNone/>
            </a:pPr>
            <a:r>
              <a:rPr lang="et-EE" sz="3200" b="1" dirty="0">
                <a:latin typeface="Roboto" panose="02000000000000000000" pitchFamily="2" charset="0"/>
                <a:ea typeface="Roboto" panose="02000000000000000000" pitchFamily="2" charset="0"/>
                <a:cs typeface="Roboto" panose="02000000000000000000" pitchFamily="2" charset="0"/>
              </a:rPr>
              <a:t>Kasuta alapealkirju</a:t>
            </a:r>
          </a:p>
          <a:p>
            <a:pPr marL="0" indent="0">
              <a:spcBef>
                <a:spcPts val="1200"/>
              </a:spcBef>
              <a:spcAft>
                <a:spcPts val="0"/>
              </a:spcAft>
              <a:buNone/>
            </a:pPr>
            <a:r>
              <a:rPr lang="et-EE" dirty="0">
                <a:latin typeface="Roboto" panose="02000000000000000000" pitchFamily="2" charset="0"/>
                <a:ea typeface="Roboto" panose="02000000000000000000" pitchFamily="2" charset="0"/>
                <a:cs typeface="Roboto" panose="02000000000000000000" pitchFamily="2" charset="0"/>
              </a:rPr>
              <a:t>Tähe suurus </a:t>
            </a:r>
          </a:p>
          <a:p>
            <a:pPr marL="0" indent="0">
              <a:lnSpc>
                <a:spcPct val="107000"/>
              </a:lnSpc>
              <a:spcBef>
                <a:spcPts val="1200"/>
              </a:spcBef>
              <a:spcAft>
                <a:spcPts val="0"/>
              </a:spcAft>
              <a:buNone/>
            </a:pPr>
            <a:r>
              <a:rPr lang="et-EE" sz="1600" dirty="0">
                <a:latin typeface="Roboto" panose="02000000000000000000" pitchFamily="2" charset="0"/>
                <a:ea typeface="Roboto" panose="02000000000000000000" pitchFamily="2" charset="0"/>
                <a:cs typeface="Roboto" panose="02000000000000000000" pitchFamily="2" charset="0"/>
              </a:rPr>
              <a:t>Rõhuta pealkirja sisutekstist kaks korda suuremalt. Alapealkirjad võiks kuvada tavatekstist poole võrra suuremalt.</a:t>
            </a:r>
          </a:p>
          <a:p>
            <a:pPr marL="0" indent="0">
              <a:lnSpc>
                <a:spcPct val="107000"/>
              </a:lnSpc>
              <a:spcBef>
                <a:spcPts val="1200"/>
              </a:spcBef>
              <a:spcAft>
                <a:spcPts val="0"/>
              </a:spcAft>
              <a:buNone/>
            </a:pPr>
            <a:r>
              <a:rPr lang="et-EE" dirty="0">
                <a:latin typeface="Roboto" panose="02000000000000000000" pitchFamily="2" charset="0"/>
                <a:ea typeface="Roboto" panose="02000000000000000000" pitchFamily="2" charset="0"/>
                <a:cs typeface="Roboto" panose="02000000000000000000" pitchFamily="2" charset="0"/>
              </a:rPr>
              <a:t>Tähe raskus </a:t>
            </a:r>
          </a:p>
          <a:p>
            <a:pPr marL="0" indent="0">
              <a:lnSpc>
                <a:spcPct val="107000"/>
              </a:lnSpc>
              <a:spcBef>
                <a:spcPts val="1200"/>
              </a:spcBef>
              <a:spcAft>
                <a:spcPts val="0"/>
              </a:spcAft>
              <a:buNone/>
            </a:pPr>
            <a:r>
              <a:rPr lang="et-EE" sz="1600" dirty="0">
                <a:effectLst/>
                <a:latin typeface="Roboto" panose="02000000000000000000" pitchFamily="2" charset="0"/>
                <a:ea typeface="Roboto" panose="02000000000000000000" pitchFamily="2" charset="0"/>
                <a:cs typeface="Roboto" panose="02000000000000000000" pitchFamily="2" charset="0"/>
              </a:rPr>
              <a:t>Teksti rõhutamiseks tähe raskusega, võiks erinevus olla kaks raskusühikut. K</a:t>
            </a:r>
            <a:r>
              <a:rPr lang="et-EE" sz="1600" dirty="0">
                <a:latin typeface="Roboto" panose="02000000000000000000" pitchFamily="2" charset="0"/>
                <a:ea typeface="Roboto" panose="02000000000000000000" pitchFamily="2" charset="0"/>
                <a:cs typeface="Roboto" panose="02000000000000000000" pitchFamily="2" charset="0"/>
              </a:rPr>
              <a:t>ui tavatekst </a:t>
            </a:r>
            <a:r>
              <a:rPr lang="et-EE" sz="1600" dirty="0">
                <a:effectLst/>
                <a:latin typeface="Roboto" panose="02000000000000000000" pitchFamily="2" charset="0"/>
                <a:ea typeface="Roboto" panose="02000000000000000000" pitchFamily="2" charset="0"/>
                <a:cs typeface="Roboto" panose="02000000000000000000" pitchFamily="2" charset="0"/>
              </a:rPr>
              <a:t>on </a:t>
            </a:r>
            <a:r>
              <a:rPr lang="et-EE" sz="1600" i="1" kern="1400" spc="100" dirty="0" err="1">
                <a:effectLst/>
                <a:latin typeface="Roboto" panose="02000000000000000000" pitchFamily="2" charset="0"/>
                <a:ea typeface="Roboto" panose="02000000000000000000" pitchFamily="2" charset="0"/>
                <a:cs typeface="Roboto" panose="02000000000000000000" pitchFamily="2" charset="0"/>
              </a:rPr>
              <a:t>regular</a:t>
            </a:r>
            <a:r>
              <a:rPr lang="et-EE" sz="1600" dirty="0">
                <a:effectLst/>
                <a:latin typeface="Roboto" panose="02000000000000000000" pitchFamily="2" charset="0"/>
                <a:ea typeface="Roboto" panose="02000000000000000000" pitchFamily="2" charset="0"/>
                <a:cs typeface="Roboto" panose="02000000000000000000" pitchFamily="2" charset="0"/>
              </a:rPr>
              <a:t>, siis rasvane tekst peaks olema </a:t>
            </a:r>
            <a:r>
              <a:rPr lang="et-EE" sz="1600" i="1" kern="3000" dirty="0" err="1">
                <a:effectLst/>
                <a:latin typeface="Roboto" panose="02000000000000000000" pitchFamily="2" charset="0"/>
                <a:ea typeface="Roboto" panose="02000000000000000000" pitchFamily="2" charset="0"/>
                <a:cs typeface="Roboto" panose="02000000000000000000" pitchFamily="2" charset="0"/>
              </a:rPr>
              <a:t>bold</a:t>
            </a:r>
            <a:r>
              <a:rPr lang="et-EE" sz="1600" kern="3000" dirty="0" err="1">
                <a:effectLst/>
                <a:latin typeface="Roboto" panose="02000000000000000000" pitchFamily="2" charset="0"/>
                <a:ea typeface="Roboto" panose="02000000000000000000" pitchFamily="2" charset="0"/>
                <a:cs typeface="Roboto" panose="02000000000000000000" pitchFamily="2" charset="0"/>
              </a:rPr>
              <a:t>’is</a:t>
            </a:r>
            <a:r>
              <a:rPr lang="et-EE" sz="1600" dirty="0">
                <a:effectLst/>
                <a:latin typeface="Roboto" panose="02000000000000000000" pitchFamily="2" charset="0"/>
                <a:ea typeface="Roboto" panose="02000000000000000000" pitchFamily="2" charset="0"/>
                <a:cs typeface="Roboto" panose="02000000000000000000" pitchFamily="2" charset="0"/>
              </a:rPr>
              <a:t> (vahele jääb </a:t>
            </a:r>
            <a:r>
              <a:rPr lang="et-EE" sz="1600" i="1" dirty="0">
                <a:effectLst/>
                <a:latin typeface="Roboto" panose="02000000000000000000" pitchFamily="2" charset="0"/>
                <a:ea typeface="Roboto" panose="02000000000000000000" pitchFamily="2" charset="0"/>
                <a:cs typeface="Roboto" panose="02000000000000000000" pitchFamily="2" charset="0"/>
              </a:rPr>
              <a:t>semi-</a:t>
            </a:r>
            <a:r>
              <a:rPr lang="et-EE" sz="1600" i="1" dirty="0" err="1">
                <a:effectLst/>
                <a:latin typeface="Roboto" panose="02000000000000000000" pitchFamily="2" charset="0"/>
                <a:ea typeface="Roboto" panose="02000000000000000000" pitchFamily="2" charset="0"/>
                <a:cs typeface="Roboto" panose="02000000000000000000" pitchFamily="2" charset="0"/>
              </a:rPr>
              <a:t>bold</a:t>
            </a:r>
            <a:r>
              <a:rPr lang="et-EE" sz="1600" i="1" dirty="0">
                <a:effectLst/>
                <a:latin typeface="Roboto" panose="02000000000000000000" pitchFamily="2" charset="0"/>
                <a:ea typeface="Roboto" panose="02000000000000000000" pitchFamily="2" charset="0"/>
                <a:cs typeface="Roboto" panose="02000000000000000000" pitchFamily="2" charset="0"/>
              </a:rPr>
              <a:t>/</a:t>
            </a:r>
            <a:r>
              <a:rPr lang="et-EE" sz="1600" i="1" dirty="0" err="1">
                <a:effectLst/>
                <a:latin typeface="Roboto" panose="02000000000000000000" pitchFamily="2" charset="0"/>
                <a:ea typeface="Roboto" panose="02000000000000000000" pitchFamily="2" charset="0"/>
                <a:cs typeface="Roboto" panose="02000000000000000000" pitchFamily="2" charset="0"/>
              </a:rPr>
              <a:t>medium</a:t>
            </a:r>
            <a:r>
              <a:rPr lang="et-EE" sz="1600" dirty="0">
                <a:effectLst/>
                <a:latin typeface="Roboto" panose="02000000000000000000" pitchFamily="2" charset="0"/>
                <a:ea typeface="Roboto" panose="02000000000000000000" pitchFamily="2" charset="0"/>
                <a:cs typeface="Roboto" panose="02000000000000000000" pitchFamily="2" charset="0"/>
              </a:rPr>
              <a:t>). </a:t>
            </a:r>
          </a:p>
          <a:p>
            <a:pPr marL="0" indent="0">
              <a:lnSpc>
                <a:spcPct val="107000"/>
              </a:lnSpc>
              <a:spcBef>
                <a:spcPts val="1200"/>
              </a:spcBef>
              <a:spcAft>
                <a:spcPts val="0"/>
              </a:spcAft>
              <a:buNone/>
            </a:pPr>
            <a:r>
              <a:rPr lang="et-EE" dirty="0">
                <a:latin typeface="Roboto" panose="02000000000000000000" pitchFamily="2" charset="0"/>
                <a:ea typeface="Roboto" panose="02000000000000000000" pitchFamily="2" charset="0"/>
                <a:cs typeface="Roboto" panose="02000000000000000000" pitchFamily="2" charset="0"/>
              </a:rPr>
              <a:t>MIDA TASUKS KINDLASTI VÄLTIDA?</a:t>
            </a:r>
            <a:endParaRPr lang="et-EE" dirty="0">
              <a:effectLst/>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et-EE" sz="1600" dirty="0">
                <a:latin typeface="Roboto" panose="02000000000000000000" pitchFamily="2" charset="0"/>
                <a:ea typeface="Roboto" panose="02000000000000000000" pitchFamily="2" charset="0"/>
                <a:cs typeface="Roboto" panose="02000000000000000000" pitchFamily="2" charset="0"/>
              </a:rPr>
              <a:t>Väldi läbivalt suuri tähti, see võib mõjuda agressiivselt ega ole suuremas koguses silmale mugav lugeda.</a:t>
            </a:r>
            <a:endParaRPr lang="et-EE" sz="1600" dirty="0">
              <a:effectLst/>
              <a:latin typeface="Roboto" panose="02000000000000000000" pitchFamily="2" charset="0"/>
              <a:ea typeface="Roboto" panose="02000000000000000000" pitchFamily="2" charset="0"/>
              <a:cs typeface="Roboto" panose="02000000000000000000" pitchFamily="2" charset="0"/>
            </a:endParaRPr>
          </a:p>
          <a:p>
            <a:pPr marL="0" indent="0">
              <a:spcBef>
                <a:spcPts val="1200"/>
              </a:spcBef>
              <a:buNone/>
            </a:pPr>
            <a:endParaRPr lang="et-EE" sz="2000" dirty="0">
              <a:latin typeface="Roboto" panose="02000000000000000000" pitchFamily="2" charset="0"/>
              <a:ea typeface="Roboto" panose="02000000000000000000" pitchFamily="2" charset="0"/>
              <a:cs typeface="Roboto" panose="02000000000000000000" pitchFamily="2" charset="0"/>
            </a:endParaRPr>
          </a:p>
        </p:txBody>
      </p:sp>
      <p:sp>
        <p:nvSpPr>
          <p:cNvPr id="10" name="Content Placeholder 2">
            <a:extLst>
              <a:ext uri="{FF2B5EF4-FFF2-40B4-BE49-F238E27FC236}">
                <a16:creationId xmlns:a16="http://schemas.microsoft.com/office/drawing/2014/main" id="{0C6BED7C-4936-E75C-9CDD-01A942FAE3EF}"/>
              </a:ext>
            </a:extLst>
          </p:cNvPr>
          <p:cNvSpPr txBox="1">
            <a:spLocks/>
          </p:cNvSpPr>
          <p:nvPr/>
        </p:nvSpPr>
        <p:spPr bwMode="auto">
          <a:xfrm>
            <a:off x="6675120" y="1895431"/>
            <a:ext cx="5073857" cy="46676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Font typeface="Wingdings" pitchFamily="2" charset="2"/>
              <a:buNone/>
            </a:pPr>
            <a:r>
              <a:rPr lang="et-EE" sz="3200" b="1" dirty="0">
                <a:latin typeface="Roboto" panose="02000000000000000000" pitchFamily="2" charset="0"/>
                <a:ea typeface="Roboto" panose="02000000000000000000" pitchFamily="2" charset="0"/>
                <a:cs typeface="Roboto" panose="02000000000000000000" pitchFamily="2" charset="0"/>
              </a:rPr>
              <a:t>Või loo väljavõte</a:t>
            </a:r>
          </a:p>
          <a:p>
            <a:pPr>
              <a:spcBef>
                <a:spcPts val="1200"/>
              </a:spcBef>
              <a:spcAft>
                <a:spcPts val="0"/>
              </a:spcAft>
            </a:pPr>
            <a:r>
              <a:rPr lang="et-EE" sz="1600" b="1" dirty="0">
                <a:latin typeface="Roboto" panose="02000000000000000000" pitchFamily="2" charset="0"/>
                <a:ea typeface="Roboto" panose="02000000000000000000" pitchFamily="2" charset="0"/>
                <a:cs typeface="Roboto" panose="02000000000000000000" pitchFamily="2" charset="0"/>
              </a:rPr>
              <a:t>Tähe suurus </a:t>
            </a:r>
          </a:p>
          <a:p>
            <a:pPr>
              <a:spcBef>
                <a:spcPts val="1200"/>
              </a:spcBef>
              <a:spcAft>
                <a:spcPts val="0"/>
              </a:spcAft>
            </a:pPr>
            <a:r>
              <a:rPr lang="et-EE" sz="1600" b="1" dirty="0">
                <a:latin typeface="Roboto" panose="02000000000000000000" pitchFamily="2" charset="0"/>
                <a:ea typeface="Roboto" panose="02000000000000000000" pitchFamily="2" charset="0"/>
                <a:cs typeface="Roboto" panose="02000000000000000000" pitchFamily="2" charset="0"/>
              </a:rPr>
              <a:t>Tähe raskus</a:t>
            </a:r>
          </a:p>
          <a:p>
            <a:pPr>
              <a:spcBef>
                <a:spcPts val="1200"/>
              </a:spcBef>
              <a:spcAft>
                <a:spcPts val="0"/>
              </a:spcAft>
            </a:pPr>
            <a:r>
              <a:rPr lang="et-EE" sz="1600" b="1" dirty="0">
                <a:latin typeface="Roboto" panose="02000000000000000000" pitchFamily="2" charset="0"/>
                <a:ea typeface="Roboto" panose="02000000000000000000" pitchFamily="2" charset="0"/>
                <a:cs typeface="Roboto" panose="02000000000000000000" pitchFamily="2" charset="0"/>
              </a:rPr>
              <a:t>Väldi suurtähti</a:t>
            </a:r>
          </a:p>
          <a:p>
            <a:pPr marL="0" indent="0">
              <a:lnSpc>
                <a:spcPct val="107000"/>
              </a:lnSpc>
              <a:spcBef>
                <a:spcPts val="1200"/>
              </a:spcBef>
              <a:spcAft>
                <a:spcPts val="0"/>
              </a:spcAft>
              <a:buFont typeface="Wingdings" pitchFamily="2" charset="2"/>
              <a:buNone/>
            </a:pPr>
            <a:r>
              <a:rPr lang="et-EE" sz="1600" dirty="0">
                <a:latin typeface="Roboto" panose="02000000000000000000" pitchFamily="2" charset="0"/>
                <a:ea typeface="Roboto" panose="02000000000000000000" pitchFamily="2" charset="0"/>
                <a:cs typeface="Roboto" panose="02000000000000000000" pitchFamily="2" charset="0"/>
              </a:rPr>
              <a:t>Rõhuta pealkirja sisutekstist kaks korda suuremalt. Alapealkirjad võiks kuvada tavatekstist poole võrra suuremalt.</a:t>
            </a:r>
          </a:p>
          <a:p>
            <a:pPr marL="0" indent="0">
              <a:lnSpc>
                <a:spcPct val="107000"/>
              </a:lnSpc>
              <a:spcBef>
                <a:spcPts val="1200"/>
              </a:spcBef>
              <a:spcAft>
                <a:spcPts val="0"/>
              </a:spcAft>
              <a:buNone/>
            </a:pPr>
            <a:r>
              <a:rPr lang="et-EE" sz="1600" dirty="0">
                <a:effectLst/>
                <a:latin typeface="Roboto" panose="02000000000000000000" pitchFamily="2" charset="0"/>
                <a:ea typeface="Roboto" panose="02000000000000000000" pitchFamily="2" charset="0"/>
                <a:cs typeface="Roboto" panose="02000000000000000000" pitchFamily="2" charset="0"/>
              </a:rPr>
              <a:t>Teksti rõhutamiseks tähe raskusega, võiks erinevus olla kaks raskusühikut. </a:t>
            </a:r>
            <a:r>
              <a:rPr lang="et-EE" sz="1600" dirty="0">
                <a:latin typeface="Roboto" panose="02000000000000000000" pitchFamily="2" charset="0"/>
                <a:ea typeface="Roboto" panose="02000000000000000000" pitchFamily="2" charset="0"/>
                <a:cs typeface="Roboto" panose="02000000000000000000" pitchFamily="2" charset="0"/>
              </a:rPr>
              <a:t>Kui tavatekst </a:t>
            </a:r>
            <a:r>
              <a:rPr lang="et-EE" sz="1600" dirty="0">
                <a:effectLst/>
                <a:latin typeface="Roboto" panose="02000000000000000000" pitchFamily="2" charset="0"/>
                <a:ea typeface="Roboto" panose="02000000000000000000" pitchFamily="2" charset="0"/>
                <a:cs typeface="Roboto" panose="02000000000000000000" pitchFamily="2" charset="0"/>
              </a:rPr>
              <a:t>on </a:t>
            </a:r>
            <a:r>
              <a:rPr lang="et-EE" sz="1600" i="1" kern="1400" spc="100" dirty="0" err="1">
                <a:effectLst/>
                <a:latin typeface="Roboto" panose="02000000000000000000" pitchFamily="2" charset="0"/>
                <a:ea typeface="Roboto" panose="02000000000000000000" pitchFamily="2" charset="0"/>
                <a:cs typeface="Roboto" panose="02000000000000000000" pitchFamily="2" charset="0"/>
              </a:rPr>
              <a:t>regular</a:t>
            </a:r>
            <a:r>
              <a:rPr lang="et-EE" sz="1600" dirty="0">
                <a:effectLst/>
                <a:latin typeface="Roboto" panose="02000000000000000000" pitchFamily="2" charset="0"/>
                <a:ea typeface="Roboto" panose="02000000000000000000" pitchFamily="2" charset="0"/>
                <a:cs typeface="Roboto" panose="02000000000000000000" pitchFamily="2" charset="0"/>
              </a:rPr>
              <a:t>, siis rasvane tekst peaks olema </a:t>
            </a:r>
            <a:r>
              <a:rPr lang="et-EE" sz="1600" i="1" kern="3000" dirty="0" err="1">
                <a:effectLst/>
                <a:latin typeface="Roboto" panose="02000000000000000000" pitchFamily="2" charset="0"/>
                <a:ea typeface="Roboto" panose="02000000000000000000" pitchFamily="2" charset="0"/>
                <a:cs typeface="Roboto" panose="02000000000000000000" pitchFamily="2" charset="0"/>
              </a:rPr>
              <a:t>bold</a:t>
            </a:r>
            <a:r>
              <a:rPr lang="et-EE" sz="1600" kern="3000" dirty="0" err="1">
                <a:effectLst/>
                <a:latin typeface="Roboto" panose="02000000000000000000" pitchFamily="2" charset="0"/>
                <a:ea typeface="Roboto" panose="02000000000000000000" pitchFamily="2" charset="0"/>
                <a:cs typeface="Roboto" panose="02000000000000000000" pitchFamily="2" charset="0"/>
              </a:rPr>
              <a:t>’is</a:t>
            </a:r>
            <a:r>
              <a:rPr lang="et-EE" sz="1600" dirty="0">
                <a:effectLst/>
                <a:latin typeface="Roboto" panose="02000000000000000000" pitchFamily="2" charset="0"/>
                <a:ea typeface="Roboto" panose="02000000000000000000" pitchFamily="2" charset="0"/>
                <a:cs typeface="Roboto" panose="02000000000000000000" pitchFamily="2" charset="0"/>
              </a:rPr>
              <a:t> (vahele jääb </a:t>
            </a:r>
            <a:r>
              <a:rPr lang="et-EE" sz="1600" i="1" dirty="0">
                <a:effectLst/>
                <a:latin typeface="Roboto" panose="02000000000000000000" pitchFamily="2" charset="0"/>
                <a:ea typeface="Roboto" panose="02000000000000000000" pitchFamily="2" charset="0"/>
                <a:cs typeface="Roboto" panose="02000000000000000000" pitchFamily="2" charset="0"/>
              </a:rPr>
              <a:t>semi-</a:t>
            </a:r>
            <a:r>
              <a:rPr lang="et-EE" sz="1600" i="1" dirty="0" err="1">
                <a:effectLst/>
                <a:latin typeface="Roboto" panose="02000000000000000000" pitchFamily="2" charset="0"/>
                <a:ea typeface="Roboto" panose="02000000000000000000" pitchFamily="2" charset="0"/>
                <a:cs typeface="Roboto" panose="02000000000000000000" pitchFamily="2" charset="0"/>
              </a:rPr>
              <a:t>bold</a:t>
            </a:r>
            <a:r>
              <a:rPr lang="et-EE" sz="1600" i="1" dirty="0">
                <a:effectLst/>
                <a:latin typeface="Roboto" panose="02000000000000000000" pitchFamily="2" charset="0"/>
                <a:ea typeface="Roboto" panose="02000000000000000000" pitchFamily="2" charset="0"/>
                <a:cs typeface="Roboto" panose="02000000000000000000" pitchFamily="2" charset="0"/>
              </a:rPr>
              <a:t>/</a:t>
            </a:r>
            <a:r>
              <a:rPr lang="et-EE" sz="1600" i="1" dirty="0" err="1">
                <a:effectLst/>
                <a:latin typeface="Roboto" panose="02000000000000000000" pitchFamily="2" charset="0"/>
                <a:ea typeface="Roboto" panose="02000000000000000000" pitchFamily="2" charset="0"/>
                <a:cs typeface="Roboto" panose="02000000000000000000" pitchFamily="2" charset="0"/>
              </a:rPr>
              <a:t>medium</a:t>
            </a:r>
            <a:r>
              <a:rPr lang="et-EE" sz="1600" dirty="0">
                <a:effectLst/>
                <a:latin typeface="Roboto" panose="02000000000000000000" pitchFamily="2" charset="0"/>
                <a:ea typeface="Roboto" panose="02000000000000000000" pitchFamily="2" charset="0"/>
                <a:cs typeface="Roboto" panose="02000000000000000000" pitchFamily="2" charset="0"/>
              </a:rPr>
              <a:t>). </a:t>
            </a:r>
          </a:p>
          <a:p>
            <a:pPr marL="0" indent="0">
              <a:lnSpc>
                <a:spcPct val="107000"/>
              </a:lnSpc>
              <a:spcBef>
                <a:spcPts val="1200"/>
              </a:spcBef>
              <a:spcAft>
                <a:spcPts val="0"/>
              </a:spcAft>
              <a:buFont typeface="Wingdings" pitchFamily="2" charset="2"/>
              <a:buNone/>
            </a:pPr>
            <a:r>
              <a:rPr lang="et-EE" sz="1600" dirty="0">
                <a:latin typeface="Roboto" panose="02000000000000000000" pitchFamily="2" charset="0"/>
                <a:ea typeface="Roboto" panose="02000000000000000000" pitchFamily="2" charset="0"/>
                <a:cs typeface="Roboto" panose="02000000000000000000" pitchFamily="2" charset="0"/>
              </a:rPr>
              <a:t>Väldi läbivalt suuri tähti, see  võib mõjuda agressiivselt ega ole silmale mugav lugeda.</a:t>
            </a:r>
          </a:p>
          <a:p>
            <a:pPr marL="0" indent="0">
              <a:spcBef>
                <a:spcPts val="1200"/>
              </a:spcBef>
              <a:buFont typeface="Wingdings" pitchFamily="2" charset="2"/>
              <a:buNone/>
            </a:pPr>
            <a:endParaRPr lang="et-EE" sz="20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06169503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58670"/>
            <a:ext cx="10972800" cy="1967230"/>
          </a:xfrm>
        </p:spPr>
        <p:txBody>
          <a:bodyPr>
            <a:normAutofit/>
          </a:bodyPr>
          <a:lstStyle/>
          <a:p>
            <a:pPr>
              <a:spcBef>
                <a:spcPts val="1800"/>
              </a:spcBef>
              <a:spcAft>
                <a:spcPts val="0"/>
              </a:spcAft>
            </a:pPr>
            <a:r>
              <a:rPr lang="fi-FI" dirty="0" err="1">
                <a:latin typeface="Roboto" panose="02000000000000000000" pitchFamily="2" charset="0"/>
                <a:ea typeface="Roboto" panose="02000000000000000000" pitchFamily="2" charset="0"/>
                <a:cs typeface="Roboto" panose="02000000000000000000" pitchFamily="2" charset="0"/>
              </a:rPr>
              <a:t>Hinda</a:t>
            </a:r>
            <a:r>
              <a:rPr lang="fi-FI" dirty="0">
                <a:latin typeface="Roboto" panose="02000000000000000000" pitchFamily="2" charset="0"/>
                <a:ea typeface="Roboto" panose="02000000000000000000" pitchFamily="2" charset="0"/>
                <a:cs typeface="Roboto" panose="02000000000000000000" pitchFamily="2" charset="0"/>
              </a:rPr>
              <a:t>, kas </a:t>
            </a:r>
            <a:r>
              <a:rPr lang="et-EE" dirty="0">
                <a:latin typeface="Roboto" panose="02000000000000000000" pitchFamily="2" charset="0"/>
                <a:ea typeface="Roboto" panose="02000000000000000000" pitchFamily="2" charset="0"/>
                <a:cs typeface="Roboto" panose="02000000000000000000" pitchFamily="2" charset="0"/>
              </a:rPr>
              <a:t>teemaplokkidel on hierarhia ning millisel kujul see esitada</a:t>
            </a:r>
            <a:r>
              <a:rPr lang="fi-FI" dirty="0">
                <a:latin typeface="Roboto" panose="02000000000000000000" pitchFamily="2" charset="0"/>
                <a:ea typeface="Roboto" panose="02000000000000000000" pitchFamily="2" charset="0"/>
                <a:cs typeface="Roboto" panose="02000000000000000000" pitchFamily="2" charset="0"/>
              </a:rPr>
              <a:t>.</a:t>
            </a:r>
            <a:endParaRPr lang="et-EE" dirty="0">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et-EE" sz="1800" dirty="0">
                <a:latin typeface="Roboto" panose="02000000000000000000" pitchFamily="2" charset="0"/>
                <a:ea typeface="Roboto" panose="02000000000000000000" pitchFamily="2" charset="0"/>
                <a:cs typeface="Roboto" panose="02000000000000000000" pitchFamily="2" charset="0"/>
              </a:rPr>
              <a:t>Vahel sobib horisontaalne lahendus – j</a:t>
            </a:r>
            <a:r>
              <a:rPr lang="fi-FI" sz="1800" dirty="0" err="1">
                <a:latin typeface="Roboto" panose="02000000000000000000" pitchFamily="2" charset="0"/>
                <a:ea typeface="Roboto" panose="02000000000000000000" pitchFamily="2" charset="0"/>
                <a:cs typeface="Roboto" panose="02000000000000000000" pitchFamily="2" charset="0"/>
              </a:rPr>
              <a:t>agatav</a:t>
            </a:r>
            <a:r>
              <a:rPr lang="fi-FI" sz="1800" dirty="0">
                <a:latin typeface="Roboto" panose="02000000000000000000" pitchFamily="2" charset="0"/>
                <a:ea typeface="Roboto" panose="02000000000000000000" pitchFamily="2" charset="0"/>
                <a:cs typeface="Roboto" panose="02000000000000000000" pitchFamily="2" charset="0"/>
              </a:rPr>
              <a:t> info on </a:t>
            </a:r>
            <a:r>
              <a:rPr lang="fi-FI" sz="1800" dirty="0" err="1">
                <a:latin typeface="Roboto" panose="02000000000000000000" pitchFamily="2" charset="0"/>
                <a:ea typeface="Roboto" panose="02000000000000000000" pitchFamily="2" charset="0"/>
                <a:cs typeface="Roboto" panose="02000000000000000000" pitchFamily="2" charset="0"/>
              </a:rPr>
              <a:t>võrdselt</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oluline</a:t>
            </a:r>
            <a:r>
              <a:rPr lang="fi-FI" sz="1800" dirty="0">
                <a:latin typeface="Roboto" panose="02000000000000000000" pitchFamily="2" charset="0"/>
                <a:ea typeface="Roboto" panose="02000000000000000000" pitchFamily="2" charset="0"/>
                <a:cs typeface="Roboto" panose="02000000000000000000" pitchFamily="2" charset="0"/>
              </a:rPr>
              <a:t>. </a:t>
            </a:r>
            <a:endParaRPr lang="et-EE" sz="1800" dirty="0">
              <a:latin typeface="Roboto" panose="02000000000000000000" pitchFamily="2" charset="0"/>
              <a:ea typeface="Roboto" panose="02000000000000000000" pitchFamily="2" charset="0"/>
              <a:cs typeface="Roboto" panose="02000000000000000000" pitchFamily="2" charset="0"/>
            </a:endParaRPr>
          </a:p>
          <a:p>
            <a:pPr marL="0" indent="0">
              <a:lnSpc>
                <a:spcPct val="107000"/>
              </a:lnSpc>
              <a:spcBef>
                <a:spcPts val="1200"/>
              </a:spcBef>
              <a:spcAft>
                <a:spcPts val="0"/>
              </a:spcAft>
              <a:buNone/>
            </a:pPr>
            <a:r>
              <a:rPr lang="fi-FI" sz="1800" dirty="0" err="1">
                <a:latin typeface="Roboto" panose="02000000000000000000" pitchFamily="2" charset="0"/>
                <a:ea typeface="Roboto" panose="02000000000000000000" pitchFamily="2" charset="0"/>
                <a:cs typeface="Roboto" panose="02000000000000000000" pitchFamily="2" charset="0"/>
              </a:rPr>
              <a:t>Nt</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kui</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külastaja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otsib</a:t>
            </a:r>
            <a:r>
              <a:rPr lang="fi-FI" sz="1800" dirty="0">
                <a:latin typeface="Roboto" panose="02000000000000000000" pitchFamily="2" charset="0"/>
                <a:ea typeface="Roboto" panose="02000000000000000000" pitchFamily="2" charset="0"/>
                <a:cs typeface="Roboto" panose="02000000000000000000" pitchFamily="2" charset="0"/>
              </a:rPr>
              <a:t> infot </a:t>
            </a:r>
            <a:r>
              <a:rPr lang="et-EE" sz="1800" dirty="0">
                <a:latin typeface="Roboto" panose="02000000000000000000" pitchFamily="2" charset="0"/>
                <a:ea typeface="Roboto" panose="02000000000000000000" pitchFamily="2" charset="0"/>
                <a:cs typeface="Roboto" panose="02000000000000000000" pitchFamily="2" charset="0"/>
              </a:rPr>
              <a:t>järgmise kutseeksami aja </a:t>
            </a:r>
            <a:r>
              <a:rPr lang="fi-FI" sz="1800" dirty="0">
                <a:latin typeface="Roboto" panose="02000000000000000000" pitchFamily="2" charset="0"/>
                <a:ea typeface="Roboto" panose="02000000000000000000" pitchFamily="2" charset="0"/>
                <a:cs typeface="Roboto" panose="02000000000000000000" pitchFamily="2" charset="0"/>
              </a:rPr>
              <a:t>kohta, siis ei ole </a:t>
            </a:r>
            <a:r>
              <a:rPr lang="fi-FI" sz="1800" dirty="0" err="1">
                <a:latin typeface="Roboto" panose="02000000000000000000" pitchFamily="2" charset="0"/>
                <a:ea typeface="Roboto" panose="02000000000000000000" pitchFamily="2" charset="0"/>
                <a:cs typeface="Roboto" panose="02000000000000000000" pitchFamily="2" charset="0"/>
              </a:rPr>
              <a:t>üks</a:t>
            </a:r>
            <a:r>
              <a:rPr lang="fi-FI" sz="1800" dirty="0">
                <a:latin typeface="Roboto" panose="02000000000000000000" pitchFamily="2" charset="0"/>
                <a:ea typeface="Roboto" panose="02000000000000000000" pitchFamily="2" charset="0"/>
                <a:cs typeface="Roboto" panose="02000000000000000000" pitchFamily="2" charset="0"/>
              </a:rPr>
              <a:t> tase </a:t>
            </a:r>
            <a:r>
              <a:rPr lang="fi-FI" sz="1800" dirty="0" err="1">
                <a:latin typeface="Roboto" panose="02000000000000000000" pitchFamily="2" charset="0"/>
                <a:ea typeface="Roboto" panose="02000000000000000000" pitchFamily="2" charset="0"/>
                <a:cs typeface="Roboto" panose="02000000000000000000" pitchFamily="2" charset="0"/>
              </a:rPr>
              <a:t>olulisem</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teisest</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Seega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võib</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iga</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taseme</a:t>
            </a:r>
            <a:r>
              <a:rPr lang="fi-FI" sz="1800" dirty="0">
                <a:latin typeface="Roboto" panose="02000000000000000000" pitchFamily="2" charset="0"/>
                <a:ea typeface="Roboto" panose="02000000000000000000" pitchFamily="2" charset="0"/>
                <a:cs typeface="Roboto" panose="02000000000000000000" pitchFamily="2" charset="0"/>
              </a:rPr>
              <a:t> kohta </a:t>
            </a:r>
            <a:r>
              <a:rPr lang="fi-FI" sz="1800" dirty="0" err="1">
                <a:latin typeface="Roboto" panose="02000000000000000000" pitchFamily="2" charset="0"/>
                <a:ea typeface="Roboto" panose="02000000000000000000" pitchFamily="2" charset="0"/>
                <a:cs typeface="Roboto" panose="02000000000000000000" pitchFamily="2" charset="0"/>
              </a:rPr>
              <a:t>esitada</a:t>
            </a:r>
            <a:r>
              <a:rPr lang="fi-FI" sz="1800" dirty="0">
                <a:latin typeface="Roboto" panose="02000000000000000000" pitchFamily="2" charset="0"/>
                <a:ea typeface="Roboto" panose="02000000000000000000" pitchFamily="2" charset="0"/>
                <a:cs typeface="Roboto" panose="02000000000000000000" pitchFamily="2" charset="0"/>
              </a:rPr>
              <a:t> info </a:t>
            </a:r>
            <a:r>
              <a:rPr lang="fi-FI" sz="1800" dirty="0" err="1">
                <a:latin typeface="Roboto" panose="02000000000000000000" pitchFamily="2" charset="0"/>
                <a:ea typeface="Roboto" panose="02000000000000000000" pitchFamily="2" charset="0"/>
                <a:cs typeface="Roboto" panose="02000000000000000000" pitchFamily="2" charset="0"/>
              </a:rPr>
              <a:t>tulpades</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mitte</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üksteise</a:t>
            </a:r>
            <a:r>
              <a:rPr lang="fi-FI" sz="1800" dirty="0">
                <a:latin typeface="Roboto" panose="02000000000000000000" pitchFamily="2" charset="0"/>
                <a:ea typeface="Roboto" panose="02000000000000000000" pitchFamily="2" charset="0"/>
                <a:cs typeface="Roboto" panose="02000000000000000000" pitchFamily="2" charset="0"/>
              </a:rPr>
              <a:t> </a:t>
            </a:r>
            <a:r>
              <a:rPr lang="fi-FI" sz="1800" dirty="0" err="1">
                <a:latin typeface="Roboto" panose="02000000000000000000" pitchFamily="2" charset="0"/>
                <a:ea typeface="Roboto" panose="02000000000000000000" pitchFamily="2" charset="0"/>
                <a:cs typeface="Roboto" panose="02000000000000000000" pitchFamily="2" charset="0"/>
              </a:rPr>
              <a:t>all</a:t>
            </a:r>
            <a:r>
              <a:rPr lang="et-EE" sz="1800" dirty="0">
                <a:latin typeface="Roboto" panose="02000000000000000000" pitchFamily="2" charset="0"/>
                <a:ea typeface="Roboto" panose="02000000000000000000" pitchFamily="2" charset="0"/>
                <a:cs typeface="Roboto" panose="02000000000000000000" pitchFamily="2" charset="0"/>
              </a:rPr>
              <a:t> ning külastaja vabaneb kerimisest ja otsimisest.</a:t>
            </a:r>
          </a:p>
          <a:p>
            <a:pPr marL="0" indent="0">
              <a:spcBef>
                <a:spcPts val="1800"/>
              </a:spcBef>
              <a:spcAft>
                <a:spcPts val="0"/>
              </a:spcAft>
              <a:buNone/>
            </a:pPr>
            <a:endParaRPr lang="fi-FI" dirty="0">
              <a:latin typeface="Roboto" panose="02000000000000000000" pitchFamily="2" charset="0"/>
              <a:ea typeface="Roboto" panose="02000000000000000000" pitchFamily="2" charset="0"/>
              <a:cs typeface="Roboto" panose="02000000000000000000" pitchFamily="2" charset="0"/>
            </a:endParaRPr>
          </a:p>
          <a:p>
            <a:pPr>
              <a:spcBef>
                <a:spcPts val="1800"/>
              </a:spcBef>
              <a:spcAft>
                <a:spcPts val="0"/>
              </a:spcAft>
            </a:pPr>
            <a:endParaRPr lang="fi-FI" dirty="0">
              <a:latin typeface="Roboto" panose="02000000000000000000" pitchFamily="2" charset="0"/>
              <a:ea typeface="Roboto" panose="02000000000000000000" pitchFamily="2" charset="0"/>
              <a:cs typeface="Roboto" panose="02000000000000000000" pitchFamily="2" charset="0"/>
            </a:endParaRPr>
          </a:p>
        </p:txBody>
      </p:sp>
      <p:sp>
        <p:nvSpPr>
          <p:cNvPr id="11" name="Title 1">
            <a:extLst>
              <a:ext uri="{FF2B5EF4-FFF2-40B4-BE49-F238E27FC236}">
                <a16:creationId xmlns:a16="http://schemas.microsoft.com/office/drawing/2014/main" id="{0B3527D1-89A0-F410-C75B-667E1CABCA9D}"/>
              </a:ext>
            </a:extLst>
          </p:cNvPr>
          <p:cNvSpPr>
            <a:spLocks noGrp="1"/>
          </p:cNvSpPr>
          <p:nvPr>
            <p:ph type="title"/>
          </p:nvPr>
        </p:nvSpPr>
        <p:spPr>
          <a:xfrm>
            <a:off x="609600" y="346828"/>
            <a:ext cx="10972800" cy="1143000"/>
          </a:xfrm>
        </p:spPr>
        <p:txBody>
          <a:bodyPr>
            <a:normAutofit/>
          </a:bodyPr>
          <a:lstStyle/>
          <a:p>
            <a:r>
              <a:rPr lang="et-EE" sz="4800" dirty="0">
                <a:latin typeface="Roboto" panose="02000000000000000000" pitchFamily="2" charset="0"/>
                <a:ea typeface="Roboto" panose="02000000000000000000" pitchFamily="2" charset="0"/>
                <a:cs typeface="Roboto" panose="02000000000000000000" pitchFamily="2" charset="0"/>
              </a:rPr>
              <a:t>Info töötlemine</a:t>
            </a:r>
          </a:p>
        </p:txBody>
      </p:sp>
      <p:sp>
        <p:nvSpPr>
          <p:cNvPr id="4" name="Rectangle: Rounded Corners 3">
            <a:extLst>
              <a:ext uri="{FF2B5EF4-FFF2-40B4-BE49-F238E27FC236}">
                <a16:creationId xmlns:a16="http://schemas.microsoft.com/office/drawing/2014/main" id="{EADE8D6C-8DD4-17EF-5DFA-EF4B2C70F735}"/>
              </a:ext>
            </a:extLst>
          </p:cNvPr>
          <p:cNvSpPr/>
          <p:nvPr/>
        </p:nvSpPr>
        <p:spPr>
          <a:xfrm>
            <a:off x="8135407" y="4162286"/>
            <a:ext cx="3261057" cy="71251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solidFill>
                <a:schemeClr val="bg1">
                  <a:lumMod val="95000"/>
                </a:schemeClr>
              </a:solidFill>
            </a:endParaRPr>
          </a:p>
        </p:txBody>
      </p:sp>
      <p:sp>
        <p:nvSpPr>
          <p:cNvPr id="5" name="Rectangle: Rounded Corners 4">
            <a:extLst>
              <a:ext uri="{FF2B5EF4-FFF2-40B4-BE49-F238E27FC236}">
                <a16:creationId xmlns:a16="http://schemas.microsoft.com/office/drawing/2014/main" id="{5A74800B-0A33-2604-F14D-FB5031D8ECE5}"/>
              </a:ext>
            </a:extLst>
          </p:cNvPr>
          <p:cNvSpPr/>
          <p:nvPr/>
        </p:nvSpPr>
        <p:spPr>
          <a:xfrm>
            <a:off x="4414166" y="4162286"/>
            <a:ext cx="3261057" cy="71251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a:solidFill>
                <a:schemeClr val="bg1">
                  <a:lumMod val="95000"/>
                </a:schemeClr>
              </a:solidFill>
            </a:endParaRPr>
          </a:p>
        </p:txBody>
      </p:sp>
      <p:sp>
        <p:nvSpPr>
          <p:cNvPr id="6" name="Rectangle: Rounded Corners 5">
            <a:extLst>
              <a:ext uri="{FF2B5EF4-FFF2-40B4-BE49-F238E27FC236}">
                <a16:creationId xmlns:a16="http://schemas.microsoft.com/office/drawing/2014/main" id="{78801CC8-9C30-7775-C352-3C565ACDF6F5}"/>
              </a:ext>
            </a:extLst>
          </p:cNvPr>
          <p:cNvSpPr/>
          <p:nvPr/>
        </p:nvSpPr>
        <p:spPr>
          <a:xfrm>
            <a:off x="692925" y="4162286"/>
            <a:ext cx="3261057" cy="71251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t-EE" dirty="0">
              <a:solidFill>
                <a:srgbClr val="1F497D"/>
              </a:solidFill>
              <a:highlight>
                <a:srgbClr val="1F497D"/>
              </a:highlight>
            </a:endParaRPr>
          </a:p>
        </p:txBody>
      </p:sp>
      <p:sp>
        <p:nvSpPr>
          <p:cNvPr id="7" name="Content Placeholder 2">
            <a:extLst>
              <a:ext uri="{FF2B5EF4-FFF2-40B4-BE49-F238E27FC236}">
                <a16:creationId xmlns:a16="http://schemas.microsoft.com/office/drawing/2014/main" id="{584464F1-FE59-BB59-A4FD-05E6D1BF649A}"/>
              </a:ext>
            </a:extLst>
          </p:cNvPr>
          <p:cNvSpPr txBox="1">
            <a:spLocks/>
          </p:cNvSpPr>
          <p:nvPr/>
        </p:nvSpPr>
        <p:spPr bwMode="auto">
          <a:xfrm>
            <a:off x="1096608" y="4282955"/>
            <a:ext cx="1849119" cy="7118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Font typeface="Wingdings" pitchFamily="2" charset="2"/>
              <a:buNone/>
            </a:pPr>
            <a:r>
              <a:rPr lang="et-EE" sz="2800" b="1" dirty="0">
                <a:solidFill>
                  <a:srgbClr val="1F497D"/>
                </a:solidFill>
                <a:latin typeface="Roboto" panose="02000000000000000000" pitchFamily="2" charset="0"/>
                <a:ea typeface="Roboto" panose="02000000000000000000" pitchFamily="2" charset="0"/>
                <a:cs typeface="Roboto" panose="02000000000000000000" pitchFamily="2" charset="0"/>
              </a:rPr>
              <a:t>Tase 3</a:t>
            </a:r>
          </a:p>
        </p:txBody>
      </p:sp>
      <p:pic>
        <p:nvPicPr>
          <p:cNvPr id="8" name="Graphic 7" descr="Caret Right with solid fill">
            <a:extLst>
              <a:ext uri="{FF2B5EF4-FFF2-40B4-BE49-F238E27FC236}">
                <a16:creationId xmlns:a16="http://schemas.microsoft.com/office/drawing/2014/main" id="{0809149A-3D72-42D3-1701-B18E55A2D9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931" y="5031631"/>
            <a:ext cx="210059" cy="210059"/>
          </a:xfrm>
          <a:prstGeom prst="rect">
            <a:avLst/>
          </a:prstGeom>
        </p:spPr>
      </p:pic>
      <p:pic>
        <p:nvPicPr>
          <p:cNvPr id="9" name="Graphic 8" descr="Caret Right with solid fill">
            <a:extLst>
              <a:ext uri="{FF2B5EF4-FFF2-40B4-BE49-F238E27FC236}">
                <a16:creationId xmlns:a16="http://schemas.microsoft.com/office/drawing/2014/main" id="{8E3A1BA6-DBC0-851A-7CCF-F692B02989D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931" y="5331351"/>
            <a:ext cx="210059" cy="210059"/>
          </a:xfrm>
          <a:prstGeom prst="rect">
            <a:avLst/>
          </a:prstGeom>
        </p:spPr>
      </p:pic>
      <p:pic>
        <p:nvPicPr>
          <p:cNvPr id="10" name="Graphic 9" descr="Caret Right with solid fill">
            <a:extLst>
              <a:ext uri="{FF2B5EF4-FFF2-40B4-BE49-F238E27FC236}">
                <a16:creationId xmlns:a16="http://schemas.microsoft.com/office/drawing/2014/main" id="{02A9EE4E-0A8B-0F2F-7A3C-17EE945D8FC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931" y="5611359"/>
            <a:ext cx="210059" cy="210059"/>
          </a:xfrm>
          <a:prstGeom prst="rect">
            <a:avLst/>
          </a:prstGeom>
        </p:spPr>
      </p:pic>
      <p:sp>
        <p:nvSpPr>
          <p:cNvPr id="12" name="Content Placeholder 2">
            <a:extLst>
              <a:ext uri="{FF2B5EF4-FFF2-40B4-BE49-F238E27FC236}">
                <a16:creationId xmlns:a16="http://schemas.microsoft.com/office/drawing/2014/main" id="{7E6C4AB8-CA6F-A019-994C-BFE2F9D91A41}"/>
              </a:ext>
            </a:extLst>
          </p:cNvPr>
          <p:cNvSpPr txBox="1">
            <a:spLocks/>
          </p:cNvSpPr>
          <p:nvPr/>
        </p:nvSpPr>
        <p:spPr bwMode="auto">
          <a:xfrm>
            <a:off x="1129656" y="4986215"/>
            <a:ext cx="2302182" cy="11181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Kergejõustiku treener</a:t>
            </a:r>
          </a:p>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Jõusaali treener</a:t>
            </a:r>
          </a:p>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Jalgpalli treener</a:t>
            </a:r>
          </a:p>
        </p:txBody>
      </p:sp>
      <p:sp>
        <p:nvSpPr>
          <p:cNvPr id="13" name="Content Placeholder 2">
            <a:extLst>
              <a:ext uri="{FF2B5EF4-FFF2-40B4-BE49-F238E27FC236}">
                <a16:creationId xmlns:a16="http://schemas.microsoft.com/office/drawing/2014/main" id="{9EDC9572-AA8E-0F5B-A47D-8155100A0641}"/>
              </a:ext>
            </a:extLst>
          </p:cNvPr>
          <p:cNvSpPr txBox="1">
            <a:spLocks/>
          </p:cNvSpPr>
          <p:nvPr/>
        </p:nvSpPr>
        <p:spPr bwMode="auto">
          <a:xfrm>
            <a:off x="4817849" y="4282955"/>
            <a:ext cx="1849119" cy="7118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Font typeface="Wingdings" pitchFamily="2" charset="2"/>
              <a:buNone/>
            </a:pPr>
            <a:r>
              <a:rPr lang="et-EE" sz="2800" b="1" dirty="0">
                <a:solidFill>
                  <a:srgbClr val="1F497D"/>
                </a:solidFill>
                <a:latin typeface="Roboto" panose="02000000000000000000" pitchFamily="2" charset="0"/>
                <a:ea typeface="Roboto" panose="02000000000000000000" pitchFamily="2" charset="0"/>
                <a:cs typeface="Roboto" panose="02000000000000000000" pitchFamily="2" charset="0"/>
              </a:rPr>
              <a:t>Tase 4</a:t>
            </a:r>
          </a:p>
        </p:txBody>
      </p:sp>
      <p:sp>
        <p:nvSpPr>
          <p:cNvPr id="14" name="Content Placeholder 2">
            <a:extLst>
              <a:ext uri="{FF2B5EF4-FFF2-40B4-BE49-F238E27FC236}">
                <a16:creationId xmlns:a16="http://schemas.microsoft.com/office/drawing/2014/main" id="{37B90247-368C-0C67-4267-5B16997CACB1}"/>
              </a:ext>
            </a:extLst>
          </p:cNvPr>
          <p:cNvSpPr txBox="1">
            <a:spLocks/>
          </p:cNvSpPr>
          <p:nvPr/>
        </p:nvSpPr>
        <p:spPr bwMode="auto">
          <a:xfrm>
            <a:off x="4850898" y="4986215"/>
            <a:ext cx="2269132" cy="898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Wingdings" pitchFamily="2" charset="2"/>
              <a:buNone/>
            </a:pPr>
            <a:r>
              <a:rPr lang="et-EE" sz="1400" b="1" dirty="0" err="1">
                <a:latin typeface="Roboto" panose="02000000000000000000" pitchFamily="2" charset="0"/>
                <a:ea typeface="Roboto" panose="02000000000000000000" pitchFamily="2" charset="0"/>
                <a:cs typeface="Roboto" panose="02000000000000000000" pitchFamily="2" charset="0"/>
              </a:rPr>
              <a:t>Fitness</a:t>
            </a:r>
            <a:r>
              <a:rPr lang="et-EE" sz="1400" b="1" dirty="0">
                <a:latin typeface="Roboto" panose="02000000000000000000" pitchFamily="2" charset="0"/>
                <a:ea typeface="Roboto" panose="02000000000000000000" pitchFamily="2" charset="0"/>
                <a:cs typeface="Roboto" panose="02000000000000000000" pitchFamily="2" charset="0"/>
              </a:rPr>
              <a:t> treener</a:t>
            </a:r>
          </a:p>
          <a:p>
            <a:pPr marL="0" indent="0">
              <a:spcBef>
                <a:spcPts val="600"/>
              </a:spcBef>
              <a:buFont typeface="Wingdings" pitchFamily="2" charset="2"/>
              <a:buNone/>
            </a:pPr>
            <a:r>
              <a:rPr lang="et-EE" sz="1400" dirty="0">
                <a:latin typeface="Roboto" panose="02000000000000000000" pitchFamily="2" charset="0"/>
                <a:ea typeface="Roboto" panose="02000000000000000000" pitchFamily="2" charset="0"/>
                <a:cs typeface="Roboto" panose="02000000000000000000" pitchFamily="2" charset="0"/>
              </a:rPr>
              <a:t>Toimumise aeg: sisu</a:t>
            </a:r>
          </a:p>
          <a:p>
            <a:pPr marL="0" indent="0">
              <a:spcBef>
                <a:spcPts val="600"/>
              </a:spcBef>
              <a:buFont typeface="Wingdings" pitchFamily="2" charset="2"/>
              <a:buNone/>
            </a:pPr>
            <a:r>
              <a:rPr lang="et-EE" sz="1400" dirty="0">
                <a:latin typeface="Roboto" panose="02000000000000000000" pitchFamily="2" charset="0"/>
                <a:ea typeface="Roboto" panose="02000000000000000000" pitchFamily="2" charset="0"/>
                <a:cs typeface="Roboto" panose="02000000000000000000" pitchFamily="2" charset="0"/>
              </a:rPr>
              <a:t>Dokumendid: sisu</a:t>
            </a:r>
          </a:p>
        </p:txBody>
      </p:sp>
      <p:sp>
        <p:nvSpPr>
          <p:cNvPr id="15" name="Content Placeholder 2">
            <a:extLst>
              <a:ext uri="{FF2B5EF4-FFF2-40B4-BE49-F238E27FC236}">
                <a16:creationId xmlns:a16="http://schemas.microsoft.com/office/drawing/2014/main" id="{9AD96F57-F900-AC7A-B0CE-43CE2B11B4F2}"/>
              </a:ext>
            </a:extLst>
          </p:cNvPr>
          <p:cNvSpPr txBox="1">
            <a:spLocks/>
          </p:cNvSpPr>
          <p:nvPr/>
        </p:nvSpPr>
        <p:spPr bwMode="auto">
          <a:xfrm>
            <a:off x="8539090" y="4282955"/>
            <a:ext cx="1849119" cy="7118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Font typeface="Wingdings" pitchFamily="2" charset="2"/>
              <a:buNone/>
            </a:pPr>
            <a:r>
              <a:rPr lang="et-EE" sz="2800" b="1" dirty="0">
                <a:solidFill>
                  <a:srgbClr val="1F497D"/>
                </a:solidFill>
                <a:latin typeface="Roboto" panose="02000000000000000000" pitchFamily="2" charset="0"/>
                <a:ea typeface="Roboto" panose="02000000000000000000" pitchFamily="2" charset="0"/>
                <a:cs typeface="Roboto" panose="02000000000000000000" pitchFamily="2" charset="0"/>
              </a:rPr>
              <a:t>Tase 5</a:t>
            </a:r>
          </a:p>
        </p:txBody>
      </p:sp>
      <p:sp>
        <p:nvSpPr>
          <p:cNvPr id="16" name="Content Placeholder 2">
            <a:extLst>
              <a:ext uri="{FF2B5EF4-FFF2-40B4-BE49-F238E27FC236}">
                <a16:creationId xmlns:a16="http://schemas.microsoft.com/office/drawing/2014/main" id="{899A3CAB-65F2-A0BB-F2A1-D45EF24B55C9}"/>
              </a:ext>
            </a:extLst>
          </p:cNvPr>
          <p:cNvSpPr txBox="1">
            <a:spLocks/>
          </p:cNvSpPr>
          <p:nvPr/>
        </p:nvSpPr>
        <p:spPr bwMode="auto">
          <a:xfrm>
            <a:off x="8572139" y="4986215"/>
            <a:ext cx="2219754" cy="10081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Wingdings" pitchFamily="2" charset="2"/>
              <a:buNone/>
            </a:pPr>
            <a:r>
              <a:rPr lang="et-EE" sz="1400" b="1" dirty="0" err="1">
                <a:latin typeface="Roboto" panose="02000000000000000000" pitchFamily="2" charset="0"/>
                <a:ea typeface="Roboto" panose="02000000000000000000" pitchFamily="2" charset="0"/>
                <a:cs typeface="Roboto" panose="02000000000000000000" pitchFamily="2" charset="0"/>
              </a:rPr>
              <a:t>Fitness</a:t>
            </a:r>
            <a:r>
              <a:rPr lang="et-EE" sz="1400" b="1" dirty="0">
                <a:latin typeface="Roboto" panose="02000000000000000000" pitchFamily="2" charset="0"/>
                <a:ea typeface="Roboto" panose="02000000000000000000" pitchFamily="2" charset="0"/>
                <a:cs typeface="Roboto" panose="02000000000000000000" pitchFamily="2" charset="0"/>
              </a:rPr>
              <a:t> treener</a:t>
            </a:r>
          </a:p>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Kergejõustiku treener</a:t>
            </a:r>
          </a:p>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Jõusaali treener</a:t>
            </a:r>
          </a:p>
        </p:txBody>
      </p:sp>
      <p:sp>
        <p:nvSpPr>
          <p:cNvPr id="17" name="Content Placeholder 2">
            <a:extLst>
              <a:ext uri="{FF2B5EF4-FFF2-40B4-BE49-F238E27FC236}">
                <a16:creationId xmlns:a16="http://schemas.microsoft.com/office/drawing/2014/main" id="{47734632-51E3-420C-7B41-8636EAB84779}"/>
              </a:ext>
            </a:extLst>
          </p:cNvPr>
          <p:cNvSpPr txBox="1">
            <a:spLocks/>
          </p:cNvSpPr>
          <p:nvPr/>
        </p:nvSpPr>
        <p:spPr bwMode="auto">
          <a:xfrm>
            <a:off x="4850898" y="5852355"/>
            <a:ext cx="2269132" cy="6334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C000"/>
              </a:buClr>
              <a:buFont typeface="Wingdings" pitchFamily="2" charset="2"/>
              <a:buChar char="Ø"/>
              <a:defRPr sz="2400" kern="12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000" kern="1200">
                <a:solidFill>
                  <a:schemeClr val="tx2"/>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800" kern="1200">
                <a:solidFill>
                  <a:schemeClr val="tx2"/>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chemeClr val="tx2"/>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Jõusaali treener</a:t>
            </a:r>
          </a:p>
          <a:p>
            <a:pPr marL="0" indent="0">
              <a:spcBef>
                <a:spcPts val="600"/>
              </a:spcBef>
              <a:buFont typeface="Wingdings" pitchFamily="2" charset="2"/>
              <a:buNone/>
            </a:pPr>
            <a:r>
              <a:rPr lang="et-EE" sz="1400" b="1" dirty="0">
                <a:latin typeface="Roboto" panose="02000000000000000000" pitchFamily="2" charset="0"/>
                <a:ea typeface="Roboto" panose="02000000000000000000" pitchFamily="2" charset="0"/>
                <a:cs typeface="Roboto" panose="02000000000000000000" pitchFamily="2" charset="0"/>
              </a:rPr>
              <a:t>Jalgpalli treener</a:t>
            </a:r>
          </a:p>
        </p:txBody>
      </p:sp>
      <p:pic>
        <p:nvPicPr>
          <p:cNvPr id="19" name="Graphic 18" descr="Caret Right with solid fill">
            <a:extLst>
              <a:ext uri="{FF2B5EF4-FFF2-40B4-BE49-F238E27FC236}">
                <a16:creationId xmlns:a16="http://schemas.microsoft.com/office/drawing/2014/main" id="{49B3A3B7-1119-D07F-4A50-75F3E0249D2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4660852" y="5031631"/>
            <a:ext cx="210059" cy="210059"/>
          </a:xfrm>
          <a:prstGeom prst="rect">
            <a:avLst/>
          </a:prstGeom>
        </p:spPr>
      </p:pic>
      <p:pic>
        <p:nvPicPr>
          <p:cNvPr id="20" name="Graphic 19" descr="Caret Right with solid fill">
            <a:extLst>
              <a:ext uri="{FF2B5EF4-FFF2-40B4-BE49-F238E27FC236}">
                <a16:creationId xmlns:a16="http://schemas.microsoft.com/office/drawing/2014/main" id="{80BA3508-5D7B-B94F-5F3D-AA6F0021CCB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0852" y="5894320"/>
            <a:ext cx="210059" cy="210059"/>
          </a:xfrm>
          <a:prstGeom prst="rect">
            <a:avLst/>
          </a:prstGeom>
        </p:spPr>
      </p:pic>
      <p:pic>
        <p:nvPicPr>
          <p:cNvPr id="21" name="Graphic 20" descr="Caret Right with solid fill">
            <a:extLst>
              <a:ext uri="{FF2B5EF4-FFF2-40B4-BE49-F238E27FC236}">
                <a16:creationId xmlns:a16="http://schemas.microsoft.com/office/drawing/2014/main" id="{9E60C374-95C3-2258-D4BF-1720B6003C5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0852" y="6184031"/>
            <a:ext cx="210059" cy="210059"/>
          </a:xfrm>
          <a:prstGeom prst="rect">
            <a:avLst/>
          </a:prstGeom>
        </p:spPr>
      </p:pic>
      <p:pic>
        <p:nvPicPr>
          <p:cNvPr id="22" name="Graphic 21" descr="Caret Right with solid fill">
            <a:extLst>
              <a:ext uri="{FF2B5EF4-FFF2-40B4-BE49-F238E27FC236}">
                <a16:creationId xmlns:a16="http://schemas.microsoft.com/office/drawing/2014/main" id="{BE823F2F-94CE-0E70-2F35-5B399423E91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399" y="5031631"/>
            <a:ext cx="210059" cy="210059"/>
          </a:xfrm>
          <a:prstGeom prst="rect">
            <a:avLst/>
          </a:prstGeom>
        </p:spPr>
      </p:pic>
      <p:pic>
        <p:nvPicPr>
          <p:cNvPr id="23" name="Graphic 22" descr="Caret Right with solid fill">
            <a:extLst>
              <a:ext uri="{FF2B5EF4-FFF2-40B4-BE49-F238E27FC236}">
                <a16:creationId xmlns:a16="http://schemas.microsoft.com/office/drawing/2014/main" id="{A113CE72-B354-B73C-F121-0FA963B69FC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399" y="5331351"/>
            <a:ext cx="210059" cy="210059"/>
          </a:xfrm>
          <a:prstGeom prst="rect">
            <a:avLst/>
          </a:prstGeom>
        </p:spPr>
      </p:pic>
      <p:pic>
        <p:nvPicPr>
          <p:cNvPr id="24" name="Graphic 23" descr="Caret Right with solid fill">
            <a:extLst>
              <a:ext uri="{FF2B5EF4-FFF2-40B4-BE49-F238E27FC236}">
                <a16:creationId xmlns:a16="http://schemas.microsoft.com/office/drawing/2014/main" id="{6E477E9E-FD26-330B-D8BA-DDD9AF9997D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399" y="5611359"/>
            <a:ext cx="210059" cy="210059"/>
          </a:xfrm>
          <a:prstGeom prst="rect">
            <a:avLst/>
          </a:prstGeom>
        </p:spPr>
      </p:pic>
    </p:spTree>
    <p:extLst>
      <p:ext uri="{BB962C8B-B14F-4D97-AF65-F5344CB8AC3E}">
        <p14:creationId xmlns:p14="http://schemas.microsoft.com/office/powerpoint/2010/main" val="3520204869"/>
      </p:ext>
    </p:extLst>
  </p:cSld>
  <p:clrMapOvr>
    <a:masterClrMapping/>
  </p:clrMapOvr>
  <p:transition spd="slow">
    <p:wip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utsekoda" id="{6B6AA306-31FA-483A-984F-17CE112A94C3}" vid="{B7770C0C-B96F-4EC2-8BE3-8288279BF01F}"/>
    </a:ext>
  </a:extLst>
</a:theme>
</file>

<file path=ppt/theme/theme2.xml><?xml version="1.0" encoding="utf-8"?>
<a:theme xmlns:a="http://schemas.openxmlformats.org/drawingml/2006/main" name="Esitluse põhi u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4409</TotalTime>
  <Words>1548</Words>
  <Application>Microsoft Office PowerPoint</Application>
  <PresentationFormat>Widescreen</PresentationFormat>
  <Paragraphs>188</Paragraphs>
  <Slides>17</Slides>
  <Notes>16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Arial</vt:lpstr>
      <vt:lpstr>Calibri</vt:lpstr>
      <vt:lpstr>Montserrat</vt:lpstr>
      <vt:lpstr>Roboto</vt:lpstr>
      <vt:lpstr>Roboto Medium</vt:lpstr>
      <vt:lpstr>Tahoma</vt:lpstr>
      <vt:lpstr>Times New Roman</vt:lpstr>
      <vt:lpstr>Wingdings</vt:lpstr>
      <vt:lpstr>Custom Design</vt:lpstr>
      <vt:lpstr>Esitluse põhi uus</vt:lpstr>
      <vt:lpstr>Näpunäited kodulehe korrastamiseks</vt:lpstr>
      <vt:lpstr> </vt:lpstr>
      <vt:lpstr> </vt:lpstr>
      <vt:lpstr>Lehe ülesehitus: millest alustada?</vt:lpstr>
      <vt:lpstr>Infoarhitektuur</vt:lpstr>
      <vt:lpstr>Info töötlemine</vt:lpstr>
      <vt:lpstr>Loobu tekstiseinast </vt:lpstr>
      <vt:lpstr>Info töötlemine</vt:lpstr>
      <vt:lpstr>Info töötlemine</vt:lpstr>
      <vt:lpstr>Kas tekst on asendamatu?</vt:lpstr>
      <vt:lpstr>Kujundamine</vt:lpstr>
      <vt:lpstr>Kujundamine</vt:lpstr>
      <vt:lpstr> </vt:lpstr>
      <vt:lpstr> </vt:lpstr>
      <vt:lpstr> </vt:lpstr>
      <vt:lpstr> </vt:lpstr>
      <vt:lpstr>Aitäh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Näpunäited kodulehe korrastamiseks</dc:title>
  <dc:creator>Silja Madison</dc:creator>
  <cp:lastModifiedBy>Silja Madison</cp:lastModifiedBy>
  <cp:revision>51</cp:revision>
  <dcterms:created xsi:type="dcterms:W3CDTF">2015-03-13T06:45:09Z</dcterms:created>
  <dcterms:modified xsi:type="dcterms:W3CDTF">2024-01-26T09:18:54Z</dcterms:modified>
</cp:coreProperties>
</file>